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7" r:id="rId3"/>
    <p:sldId id="261" r:id="rId4"/>
    <p:sldId id="3499" r:id="rId5"/>
    <p:sldId id="3500" r:id="rId6"/>
    <p:sldId id="3501" r:id="rId7"/>
    <p:sldId id="3502" r:id="rId8"/>
    <p:sldId id="258" r:id="rId9"/>
    <p:sldId id="3503" r:id="rId10"/>
    <p:sldId id="3452" r:id="rId11"/>
    <p:sldId id="3504" r:id="rId12"/>
    <p:sldId id="3505" r:id="rId13"/>
    <p:sldId id="3515" r:id="rId14"/>
    <p:sldId id="3516" r:id="rId15"/>
    <p:sldId id="3514" r:id="rId16"/>
    <p:sldId id="3520" r:id="rId17"/>
    <p:sldId id="512" r:id="rId18"/>
    <p:sldId id="3506" r:id="rId19"/>
    <p:sldId id="3361" r:id="rId20"/>
    <p:sldId id="3430" r:id="rId21"/>
    <p:sldId id="3507" r:id="rId22"/>
    <p:sldId id="3508" r:id="rId23"/>
    <p:sldId id="3509" r:id="rId24"/>
    <p:sldId id="3409" r:id="rId25"/>
    <p:sldId id="3369" r:id="rId26"/>
    <p:sldId id="3401" r:id="rId27"/>
    <p:sldId id="3402" r:id="rId28"/>
    <p:sldId id="3510" r:id="rId29"/>
    <p:sldId id="3324" r:id="rId30"/>
    <p:sldId id="3511" r:id="rId31"/>
    <p:sldId id="3433" r:id="rId32"/>
    <p:sldId id="3496" r:id="rId33"/>
    <p:sldId id="3512" r:id="rId34"/>
    <p:sldId id="3517" r:id="rId35"/>
    <p:sldId id="3521" r:id="rId36"/>
    <p:sldId id="3518" r:id="rId37"/>
    <p:sldId id="260" r:id="rId38"/>
    <p:sldId id="351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8D192-6420-0444-AFA3-79F64CEF613C}" v="10" dt="2022-06-15T15:52:11.3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beck, Kaitlin (HQ-DK000)[Agile Decision Sciences]" userId="74942d18-c41f-4e41-85bb-a31a6cf08190" providerId="ADAL" clId="{4464DE54-B78C-E14E-8F14-17E82AEAB1AA}"/>
    <pc:docChg chg="custSel modSld">
      <pc:chgData name="Harbeck, Kaitlin (HQ-DK000)[Agile Decision Sciences]" userId="74942d18-c41f-4e41-85bb-a31a6cf08190" providerId="ADAL" clId="{4464DE54-B78C-E14E-8F14-17E82AEAB1AA}" dt="2022-06-15T13:32:57.845" v="106" actId="15"/>
      <pc:docMkLst>
        <pc:docMk/>
      </pc:docMkLst>
      <pc:sldChg chg="modSp mod">
        <pc:chgData name="Harbeck, Kaitlin (HQ-DK000)[Agile Decision Sciences]" userId="74942d18-c41f-4e41-85bb-a31a6cf08190" providerId="ADAL" clId="{4464DE54-B78C-E14E-8F14-17E82AEAB1AA}" dt="2022-06-15T13:32:57.845" v="106" actId="15"/>
        <pc:sldMkLst>
          <pc:docMk/>
          <pc:sldMk cId="1714475501" sldId="3520"/>
        </pc:sldMkLst>
        <pc:spChg chg="mod">
          <ac:chgData name="Harbeck, Kaitlin (HQ-DK000)[Agile Decision Sciences]" userId="74942d18-c41f-4e41-85bb-a31a6cf08190" providerId="ADAL" clId="{4464DE54-B78C-E14E-8F14-17E82AEAB1AA}" dt="2022-06-15T13:32:57.845" v="106" actId="15"/>
          <ac:spMkLst>
            <pc:docMk/>
            <pc:sldMk cId="1714475501" sldId="3520"/>
            <ac:spMk id="3" creationId="{FE212339-4E14-BCD8-74B0-2EE1AA2A8B7F}"/>
          </ac:spMkLst>
        </pc:spChg>
      </pc:sldChg>
    </pc:docChg>
  </pc:docChgLst>
  <pc:docChgLst>
    <pc:chgData name="Markus, Thorsten (HQ-DK000)" userId="940d8358-58cd-481f-a398-0ad3e68f26bc" providerId="ADAL" clId="{D08B1F6C-A120-C14F-A9BC-53761E31D204}"/>
    <pc:docChg chg="custSel delSld modSld sldOrd">
      <pc:chgData name="Markus, Thorsten (HQ-DK000)" userId="940d8358-58cd-481f-a398-0ad3e68f26bc" providerId="ADAL" clId="{D08B1F6C-A120-C14F-A9BC-53761E31D204}" dt="2022-06-15T14:48:42.704" v="8" actId="20578"/>
      <pc:docMkLst>
        <pc:docMk/>
      </pc:docMkLst>
      <pc:sldChg chg="ord">
        <pc:chgData name="Markus, Thorsten (HQ-DK000)" userId="940d8358-58cd-481f-a398-0ad3e68f26bc" providerId="ADAL" clId="{D08B1F6C-A120-C14F-A9BC-53761E31D204}" dt="2022-06-15T14:48:42.704" v="8" actId="20578"/>
        <pc:sldMkLst>
          <pc:docMk/>
          <pc:sldMk cId="1501824840" sldId="258"/>
        </pc:sldMkLst>
      </pc:sldChg>
      <pc:sldChg chg="ord">
        <pc:chgData name="Markus, Thorsten (HQ-DK000)" userId="940d8358-58cd-481f-a398-0ad3e68f26bc" providerId="ADAL" clId="{D08B1F6C-A120-C14F-A9BC-53761E31D204}" dt="2022-06-15T14:46:15.479" v="2" actId="20578"/>
        <pc:sldMkLst>
          <pc:docMk/>
          <pc:sldMk cId="2858836328" sldId="512"/>
        </pc:sldMkLst>
      </pc:sldChg>
      <pc:sldChg chg="del">
        <pc:chgData name="Markus, Thorsten (HQ-DK000)" userId="940d8358-58cd-481f-a398-0ad3e68f26bc" providerId="ADAL" clId="{D08B1F6C-A120-C14F-A9BC-53761E31D204}" dt="2022-06-15T14:46:38.481" v="5" actId="2696"/>
        <pc:sldMkLst>
          <pc:docMk/>
          <pc:sldMk cId="1446251726" sldId="3513"/>
        </pc:sldMkLst>
      </pc:sldChg>
      <pc:sldChg chg="ord">
        <pc:chgData name="Markus, Thorsten (HQ-DK000)" userId="940d8358-58cd-481f-a398-0ad3e68f26bc" providerId="ADAL" clId="{D08B1F6C-A120-C14F-A9BC-53761E31D204}" dt="2022-06-15T14:46:28.309" v="3" actId="20578"/>
        <pc:sldMkLst>
          <pc:docMk/>
          <pc:sldMk cId="4262337851" sldId="3514"/>
        </pc:sldMkLst>
      </pc:sldChg>
      <pc:sldChg chg="delSp mod ord">
        <pc:chgData name="Markus, Thorsten (HQ-DK000)" userId="940d8358-58cd-481f-a398-0ad3e68f26bc" providerId="ADAL" clId="{D08B1F6C-A120-C14F-A9BC-53761E31D204}" dt="2022-06-15T14:46:54.666" v="6" actId="478"/>
        <pc:sldMkLst>
          <pc:docMk/>
          <pc:sldMk cId="94916257" sldId="3515"/>
        </pc:sldMkLst>
        <pc:spChg chg="del">
          <ac:chgData name="Markus, Thorsten (HQ-DK000)" userId="940d8358-58cd-481f-a398-0ad3e68f26bc" providerId="ADAL" clId="{D08B1F6C-A120-C14F-A9BC-53761E31D204}" dt="2022-06-15T14:46:54.666" v="6" actId="478"/>
          <ac:spMkLst>
            <pc:docMk/>
            <pc:sldMk cId="94916257" sldId="3515"/>
            <ac:spMk id="2" creationId="{E3DF15A4-E528-B226-DBD6-103F65CD5EEF}"/>
          </ac:spMkLst>
        </pc:spChg>
      </pc:sldChg>
      <pc:sldChg chg="delSp mod ord">
        <pc:chgData name="Markus, Thorsten (HQ-DK000)" userId="940d8358-58cd-481f-a398-0ad3e68f26bc" providerId="ADAL" clId="{D08B1F6C-A120-C14F-A9BC-53761E31D204}" dt="2022-06-15T14:47:13.297" v="7" actId="478"/>
        <pc:sldMkLst>
          <pc:docMk/>
          <pc:sldMk cId="2918651800" sldId="3516"/>
        </pc:sldMkLst>
        <pc:spChg chg="del">
          <ac:chgData name="Markus, Thorsten (HQ-DK000)" userId="940d8358-58cd-481f-a398-0ad3e68f26bc" providerId="ADAL" clId="{D08B1F6C-A120-C14F-A9BC-53761E31D204}" dt="2022-06-15T14:47:13.297" v="7" actId="478"/>
          <ac:spMkLst>
            <pc:docMk/>
            <pc:sldMk cId="2918651800" sldId="3516"/>
            <ac:spMk id="10" creationId="{2E538671-19A4-1849-2FA3-A112FF6C99D4}"/>
          </ac:spMkLst>
        </pc:spChg>
      </pc:sldChg>
      <pc:sldChg chg="ord">
        <pc:chgData name="Markus, Thorsten (HQ-DK000)" userId="940d8358-58cd-481f-a398-0ad3e68f26bc" providerId="ADAL" clId="{D08B1F6C-A120-C14F-A9BC-53761E31D204}" dt="2022-06-15T14:46:32.341" v="4" actId="20578"/>
        <pc:sldMkLst>
          <pc:docMk/>
          <pc:sldMk cId="1714475501" sldId="3520"/>
        </pc:sldMkLst>
      </pc:sldChg>
    </pc:docChg>
  </pc:docChgLst>
  <pc:docChgLst>
    <pc:chgData name="Harbeck, Kaitlin (HQ-DK000)[Agile Decision Sciences]" userId="S::kharbeck@ndc.nasa.gov::74942d18-c41f-4e41-85bb-a31a6cf08190" providerId="AD" clId="Web-{71C8D192-6420-0444-AFA3-79F64CEF613C}"/>
    <pc:docChg chg="modSld">
      <pc:chgData name="Harbeck, Kaitlin (HQ-DK000)[Agile Decision Sciences]" userId="S::kharbeck@ndc.nasa.gov::74942d18-c41f-4e41-85bb-a31a6cf08190" providerId="AD" clId="Web-{71C8D192-6420-0444-AFA3-79F64CEF613C}" dt="2022-06-15T15:52:11.346" v="9" actId="20577"/>
      <pc:docMkLst>
        <pc:docMk/>
      </pc:docMkLst>
      <pc:sldChg chg="modSp">
        <pc:chgData name="Harbeck, Kaitlin (HQ-DK000)[Agile Decision Sciences]" userId="S::kharbeck@ndc.nasa.gov::74942d18-c41f-4e41-85bb-a31a6cf08190" providerId="AD" clId="Web-{71C8D192-6420-0444-AFA3-79F64CEF613C}" dt="2022-06-15T15:52:11.346" v="9" actId="20577"/>
        <pc:sldMkLst>
          <pc:docMk/>
          <pc:sldMk cId="2402541669" sldId="256"/>
        </pc:sldMkLst>
        <pc:spChg chg="mod">
          <ac:chgData name="Harbeck, Kaitlin (HQ-DK000)[Agile Decision Sciences]" userId="S::kharbeck@ndc.nasa.gov::74942d18-c41f-4e41-85bb-a31a6cf08190" providerId="AD" clId="Web-{71C8D192-6420-0444-AFA3-79F64CEF613C}" dt="2022-06-15T13:44:29.883" v="3" actId="20577"/>
          <ac:spMkLst>
            <pc:docMk/>
            <pc:sldMk cId="2402541669" sldId="256"/>
            <ac:spMk id="2" creationId="{039A5F99-476C-FE44-9795-56B976FA3668}"/>
          </ac:spMkLst>
        </pc:spChg>
        <pc:spChg chg="mod">
          <ac:chgData name="Harbeck, Kaitlin (HQ-DK000)[Agile Decision Sciences]" userId="S::kharbeck@ndc.nasa.gov::74942d18-c41f-4e41-85bb-a31a6cf08190" providerId="AD" clId="Web-{71C8D192-6420-0444-AFA3-79F64CEF613C}" dt="2022-06-15T15:52:11.346" v="9" actId="20577"/>
          <ac:spMkLst>
            <pc:docMk/>
            <pc:sldMk cId="2402541669" sldId="256"/>
            <ac:spMk id="3" creationId="{0EAC5189-6D12-3F48-977B-5AC810DDD437}"/>
          </ac:spMkLst>
        </pc:spChg>
      </pc:sldChg>
      <pc:sldChg chg="modSp">
        <pc:chgData name="Harbeck, Kaitlin (HQ-DK000)[Agile Decision Sciences]" userId="S::kharbeck@ndc.nasa.gov::74942d18-c41f-4e41-85bb-a31a6cf08190" providerId="AD" clId="Web-{71C8D192-6420-0444-AFA3-79F64CEF613C}" dt="2022-06-15T13:46:44.946" v="4" actId="14100"/>
        <pc:sldMkLst>
          <pc:docMk/>
          <pc:sldMk cId="3624712157" sldId="257"/>
        </pc:sldMkLst>
        <pc:spChg chg="mod">
          <ac:chgData name="Harbeck, Kaitlin (HQ-DK000)[Agile Decision Sciences]" userId="S::kharbeck@ndc.nasa.gov::74942d18-c41f-4e41-85bb-a31a6cf08190" providerId="AD" clId="Web-{71C8D192-6420-0444-AFA3-79F64CEF613C}" dt="2022-06-15T13:46:44.946" v="4" actId="14100"/>
          <ac:spMkLst>
            <pc:docMk/>
            <pc:sldMk cId="3624712157" sldId="257"/>
            <ac:spMk id="7" creationId="{AC278528-A55B-9043-A752-71F7191D35A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daevans3\OneDrive%20-%20NASA\R&amp;A\Dual%20Anonymous\Statistics\Merged%20Statistic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ar\folders\vt\mg2f72_x17bcsm7f3jghvsh40000kv\T\com.microsoft.Outlook\Outlook%20Temp\PI_demo_stats_v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Users\daevans3\Downloads\NASA%20Science%20Mission%20Directorate%20Dual-Anonymous%20Peer%20Review%20(DAPR)%20Panelist%20Survey%20v2%20(Responses)-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daevans3\Downloads\NASA%20Science%20Mission%20Directorate%20Dual-Anonymous%20Peer%20Review%20(DAPR)%20Panelist%20Survey%20v2%20(Responses)-3.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'Pivot - Institution Type'!$G$5</c:f>
              <c:strCache>
                <c:ptCount val="1"/>
                <c:pt idx="0">
                  <c:v>Proposal Success Rate (%)</c:v>
                </c:pt>
              </c:strCache>
            </c:strRef>
          </c:tx>
          <c:spPr>
            <a:solidFill>
              <a:srgbClr val="8585BF"/>
            </a:solidFill>
            <a:ln>
              <a:noFill/>
            </a:ln>
            <a:effectLst/>
          </c:spPr>
          <c:invertIfNegative val="0"/>
          <c:cat>
            <c:strRef>
              <c:f>'Pivot - Institution Type'!$F$6:$F$13</c:f>
              <c:strCache>
                <c:ptCount val="8"/>
                <c:pt idx="0">
                  <c:v>Government contractor</c:v>
                </c:pt>
                <c:pt idx="1">
                  <c:v>NASA Center (incl. JPL)</c:v>
                </c:pt>
                <c:pt idx="2">
                  <c:v>Federal government (other)</c:v>
                </c:pt>
                <c:pt idx="3">
                  <c:v>R1</c:v>
                </c:pt>
                <c:pt idx="4">
                  <c:v>Non-profit research</c:v>
                </c:pt>
                <c:pt idx="5">
                  <c:v>R2</c:v>
                </c:pt>
                <c:pt idx="6">
                  <c:v>Non R1/R2 Academic</c:v>
                </c:pt>
                <c:pt idx="7">
                  <c:v>MSI</c:v>
                </c:pt>
              </c:strCache>
            </c:strRef>
          </c:cat>
          <c:val>
            <c:numRef>
              <c:f>'Pivot - Institution Type'!$G$6:$G$13</c:f>
              <c:numCache>
                <c:formatCode>0.00%</c:formatCode>
                <c:ptCount val="8"/>
                <c:pt idx="0">
                  <c:v>0.24705882352941178</c:v>
                </c:pt>
                <c:pt idx="1">
                  <c:v>0.24056603773584906</c:v>
                </c:pt>
                <c:pt idx="2">
                  <c:v>0.21212121212121213</c:v>
                </c:pt>
                <c:pt idx="3">
                  <c:v>0.20330578512396694</c:v>
                </c:pt>
                <c:pt idx="4">
                  <c:v>0.18128654970760233</c:v>
                </c:pt>
                <c:pt idx="5">
                  <c:v>0.16062176165803108</c:v>
                </c:pt>
                <c:pt idx="6">
                  <c:v>0.15686274509803921</c:v>
                </c:pt>
                <c:pt idx="7">
                  <c:v>0.10714285714285714</c:v>
                </c:pt>
              </c:numCache>
            </c:numRef>
          </c:val>
          <c:extLst>
            <c:ext xmlns:c16="http://schemas.microsoft.com/office/drawing/2014/chart" uri="{C3380CC4-5D6E-409C-BE32-E72D297353CC}">
              <c16:uniqueId val="{00000000-8195-2040-92ED-20E277B78E04}"/>
            </c:ext>
          </c:extLst>
        </c:ser>
        <c:dLbls>
          <c:showLegendKey val="0"/>
          <c:showVal val="0"/>
          <c:showCatName val="0"/>
          <c:showSerName val="0"/>
          <c:showPercent val="0"/>
          <c:showBubbleSize val="0"/>
        </c:dLbls>
        <c:gapWidth val="219"/>
        <c:overlap val="-27"/>
        <c:axId val="637852480"/>
        <c:axId val="637916576"/>
      </c:barChart>
      <c:catAx>
        <c:axId val="63785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37916576"/>
        <c:crosses val="autoZero"/>
        <c:auto val="1"/>
        <c:lblAlgn val="ctr"/>
        <c:lblOffset val="100"/>
        <c:noMultiLvlLbl val="0"/>
      </c:catAx>
      <c:valAx>
        <c:axId val="637916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37852480"/>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sz="16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36450131233595"/>
          <c:y val="9.9246527110940397E-2"/>
          <c:w val="0.84363549868766408"/>
          <c:h val="0.7114308836395451"/>
        </c:manualLayout>
      </c:layout>
      <c:barChart>
        <c:barDir val="col"/>
        <c:grouping val="clustered"/>
        <c:varyColors val="0"/>
        <c:ser>
          <c:idx val="0"/>
          <c:order val="0"/>
          <c:tx>
            <c:v>ADAP18</c:v>
          </c:tx>
          <c:spPr>
            <a:solidFill>
              <a:schemeClr val="accent1"/>
            </a:solidFill>
            <a:ln>
              <a:noFill/>
            </a:ln>
            <a:effectLst/>
          </c:spPr>
          <c:invertIfNegative val="0"/>
          <c:cat>
            <c:strRef>
              <c:f>Gender!$L$2:$L$4</c:f>
              <c:strCache>
                <c:ptCount val="3"/>
                <c:pt idx="0">
                  <c:v>Total Pool</c:v>
                </c:pt>
                <c:pt idx="1">
                  <c:v>Top-Two</c:v>
                </c:pt>
                <c:pt idx="2">
                  <c:v>Top-Three</c:v>
                </c:pt>
              </c:strCache>
            </c:strRef>
          </c:cat>
          <c:val>
            <c:numRef>
              <c:f>Gender!$M$2:$M$4</c:f>
              <c:numCache>
                <c:formatCode>0.0%</c:formatCode>
                <c:ptCount val="3"/>
                <c:pt idx="0">
                  <c:v>0.26556016597510373</c:v>
                </c:pt>
                <c:pt idx="1">
                  <c:v>0.16666666666666666</c:v>
                </c:pt>
                <c:pt idx="2">
                  <c:v>0.203125</c:v>
                </c:pt>
              </c:numCache>
            </c:numRef>
          </c:val>
          <c:extLst>
            <c:ext xmlns:c16="http://schemas.microsoft.com/office/drawing/2014/chart" uri="{C3380CC4-5D6E-409C-BE32-E72D297353CC}">
              <c16:uniqueId val="{00000000-6BD6-1744-A3D7-C7508799E2FA}"/>
            </c:ext>
          </c:extLst>
        </c:ser>
        <c:ser>
          <c:idx val="2"/>
          <c:order val="1"/>
          <c:tx>
            <c:v>ADAP20</c:v>
          </c:tx>
          <c:spPr>
            <a:solidFill>
              <a:srgbClr val="00B050"/>
            </a:solidFill>
            <a:ln>
              <a:noFill/>
            </a:ln>
            <a:effectLst/>
          </c:spPr>
          <c:invertIfNegative val="0"/>
          <c:cat>
            <c:strRef>
              <c:f>Gender!$L$2:$L$4</c:f>
              <c:strCache>
                <c:ptCount val="3"/>
                <c:pt idx="0">
                  <c:v>Total Pool</c:v>
                </c:pt>
                <c:pt idx="1">
                  <c:v>Top-Two</c:v>
                </c:pt>
                <c:pt idx="2">
                  <c:v>Top-Three</c:v>
                </c:pt>
              </c:strCache>
            </c:strRef>
          </c:cat>
          <c:val>
            <c:numRef>
              <c:f>Gender!$Q$2:$Q$4</c:f>
              <c:numCache>
                <c:formatCode>0.0%</c:formatCode>
                <c:ptCount val="3"/>
                <c:pt idx="0">
                  <c:v>0.30549999999999999</c:v>
                </c:pt>
                <c:pt idx="1">
                  <c:v>0.31030000000000002</c:v>
                </c:pt>
                <c:pt idx="2">
                  <c:v>0.32179999999999997</c:v>
                </c:pt>
              </c:numCache>
            </c:numRef>
          </c:val>
          <c:extLst>
            <c:ext xmlns:c16="http://schemas.microsoft.com/office/drawing/2014/chart" uri="{C3380CC4-5D6E-409C-BE32-E72D297353CC}">
              <c16:uniqueId val="{00000001-6BD6-1744-A3D7-C7508799E2FA}"/>
            </c:ext>
          </c:extLst>
        </c:ser>
        <c:dLbls>
          <c:showLegendKey val="0"/>
          <c:showVal val="0"/>
          <c:showCatName val="0"/>
          <c:showSerName val="0"/>
          <c:showPercent val="0"/>
          <c:showBubbleSize val="0"/>
        </c:dLbls>
        <c:gapWidth val="219"/>
        <c:overlap val="-27"/>
        <c:axId val="59612016"/>
        <c:axId val="106892224"/>
      </c:barChart>
      <c:catAx>
        <c:axId val="5961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venir Next Demi Bold" panose="020B0503020202020204" pitchFamily="34" charset="0"/>
                <a:ea typeface="+mn-ea"/>
                <a:cs typeface="+mn-cs"/>
              </a:defRPr>
            </a:pPr>
            <a:endParaRPr lang="en-US"/>
          </a:p>
        </c:txPr>
        <c:crossAx val="106892224"/>
        <c:crosses val="autoZero"/>
        <c:auto val="1"/>
        <c:lblAlgn val="ctr"/>
        <c:lblOffset val="100"/>
        <c:noMultiLvlLbl val="0"/>
      </c:catAx>
      <c:valAx>
        <c:axId val="1068922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Avenir Next Demi Bold" panose="020B0503020202020204" pitchFamily="34" charset="0"/>
                    <a:ea typeface="+mn-ea"/>
                    <a:cs typeface="+mn-cs"/>
                  </a:defRPr>
                </a:pPr>
                <a:r>
                  <a:rPr lang="en-US">
                    <a:solidFill>
                      <a:schemeClr val="tx1"/>
                    </a:solidFill>
                  </a:rPr>
                  <a:t>% proposals with female</a:t>
                </a:r>
                <a:r>
                  <a:rPr lang="en-US" baseline="0">
                    <a:solidFill>
                      <a:schemeClr val="tx1"/>
                    </a:solidFill>
                  </a:rPr>
                  <a:t> PIs</a:t>
                </a:r>
              </a:p>
            </c:rich>
          </c:tx>
          <c:layout>
            <c:manualLayout>
              <c:xMode val="edge"/>
              <c:yMode val="edge"/>
              <c:x val="1.2107857021469439E-2"/>
              <c:y val="0.15949661780082366"/>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Avenir Next Demi Bold" panose="020B0503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Avenir Next Demi Bold" panose="020B0503020202020204" pitchFamily="34" charset="0"/>
                <a:ea typeface="+mn-ea"/>
                <a:cs typeface="+mn-cs"/>
              </a:defRPr>
            </a:pPr>
            <a:endParaRPr lang="en-US"/>
          </a:p>
        </c:txPr>
        <c:crossAx val="59612016"/>
        <c:crosses val="autoZero"/>
        <c:crossBetween val="between"/>
      </c:valAx>
      <c:spPr>
        <a:noFill/>
        <a:ln>
          <a:noFill/>
        </a:ln>
        <a:effectLst/>
      </c:spPr>
    </c:plotArea>
    <c:legend>
      <c:legendPos val="t"/>
      <c:layout>
        <c:manualLayout>
          <c:xMode val="edge"/>
          <c:yMode val="edge"/>
          <c:x val="0.34853991688538932"/>
          <c:y val="8.1977252843394577E-3"/>
          <c:w val="0.37978248031496065"/>
          <c:h val="8.4288932633420827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venir Next Demi Bold" panose="020B05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baseline="0">
          <a:latin typeface="Avenir Next Demi Bold" panose="020B0503020202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The Dual-Anonymous Peer Review procedure improved the overall quality of the peer review</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Sheet1!$B$18</c:f>
              <c:strCache>
                <c:ptCount val="1"/>
                <c:pt idx="0">
                  <c:v>Count of The Dual-Anonymous Peer Review procedure improved the overall quality of the peer review.</c:v>
                </c:pt>
              </c:strCache>
            </c:strRef>
          </c:tx>
          <c:spPr>
            <a:solidFill>
              <a:schemeClr val="accent1"/>
            </a:solidFill>
            <a:ln>
              <a:noFill/>
            </a:ln>
            <a:effectLst/>
          </c:spPr>
          <c:invertIfNegative val="0"/>
          <c:cat>
            <c:strRef>
              <c:f>Sheet1!$A$19:$A$23</c:f>
              <c:strCache>
                <c:ptCount val="5"/>
                <c:pt idx="0">
                  <c:v>Strongly agree</c:v>
                </c:pt>
                <c:pt idx="1">
                  <c:v>Agree</c:v>
                </c:pt>
                <c:pt idx="2">
                  <c:v>Neither agree nor disagree</c:v>
                </c:pt>
                <c:pt idx="3">
                  <c:v>Disagree</c:v>
                </c:pt>
                <c:pt idx="4">
                  <c:v>Strongly disagree</c:v>
                </c:pt>
              </c:strCache>
            </c:strRef>
          </c:cat>
          <c:val>
            <c:numRef>
              <c:f>Sheet1!$B$19:$B$23</c:f>
              <c:numCache>
                <c:formatCode>0%</c:formatCode>
                <c:ptCount val="5"/>
                <c:pt idx="0">
                  <c:v>0.48888888888888887</c:v>
                </c:pt>
                <c:pt idx="1">
                  <c:v>0.36296296296296299</c:v>
                </c:pt>
                <c:pt idx="2">
                  <c:v>0.13333333333333333</c:v>
                </c:pt>
                <c:pt idx="3">
                  <c:v>7.4074074074074077E-3</c:v>
                </c:pt>
                <c:pt idx="4">
                  <c:v>7.4074074074074077E-3</c:v>
                </c:pt>
              </c:numCache>
            </c:numRef>
          </c:val>
          <c:extLst>
            <c:ext xmlns:c16="http://schemas.microsoft.com/office/drawing/2014/chart" uri="{C3380CC4-5D6E-409C-BE32-E72D297353CC}">
              <c16:uniqueId val="{00000000-22C8-CF47-92E7-E197BBD3D736}"/>
            </c:ext>
          </c:extLst>
        </c:ser>
        <c:dLbls>
          <c:showLegendKey val="0"/>
          <c:showVal val="0"/>
          <c:showCatName val="0"/>
          <c:showSerName val="0"/>
          <c:showPercent val="0"/>
          <c:showBubbleSize val="0"/>
        </c:dLbls>
        <c:gapWidth val="219"/>
        <c:overlap val="-27"/>
        <c:axId val="1103272624"/>
        <c:axId val="1103274256"/>
      </c:barChart>
      <c:catAx>
        <c:axId val="1103272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3274256"/>
        <c:crosses val="autoZero"/>
        <c:auto val="1"/>
        <c:lblAlgn val="ctr"/>
        <c:lblOffset val="100"/>
        <c:noMultiLvlLbl val="0"/>
      </c:catAx>
      <c:valAx>
        <c:axId val="1103274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3272624"/>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The majority of proposals on my panel were prepared in accordance with NASA's guidelines for Dual-Anonymous Peer Reviews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Sheet1!$B$28</c:f>
              <c:strCache>
                <c:ptCount val="1"/>
                <c:pt idx="0">
                  <c:v>Count of The majority of proposals on my panel were prepared in accordance with NASA's guidelines for Dual-Anonymous Peer Reviews.</c:v>
                </c:pt>
              </c:strCache>
            </c:strRef>
          </c:tx>
          <c:spPr>
            <a:solidFill>
              <a:schemeClr val="accent1"/>
            </a:solidFill>
            <a:ln>
              <a:noFill/>
            </a:ln>
            <a:effectLst/>
          </c:spPr>
          <c:invertIfNegative val="0"/>
          <c:cat>
            <c:strRef>
              <c:f>Sheet1!$A$29:$A$33</c:f>
              <c:strCache>
                <c:ptCount val="5"/>
                <c:pt idx="0">
                  <c:v>Strongly agree</c:v>
                </c:pt>
                <c:pt idx="1">
                  <c:v>Agree</c:v>
                </c:pt>
                <c:pt idx="2">
                  <c:v>Neither agree nor disagree</c:v>
                </c:pt>
                <c:pt idx="3">
                  <c:v>Disagree</c:v>
                </c:pt>
                <c:pt idx="4">
                  <c:v>Strongly disagree</c:v>
                </c:pt>
              </c:strCache>
            </c:strRef>
          </c:cat>
          <c:val>
            <c:numRef>
              <c:f>Sheet1!$B$29:$B$33</c:f>
              <c:numCache>
                <c:formatCode>0%</c:formatCode>
                <c:ptCount val="5"/>
                <c:pt idx="0">
                  <c:v>0.63703703703703707</c:v>
                </c:pt>
                <c:pt idx="1">
                  <c:v>0.35555555555555557</c:v>
                </c:pt>
                <c:pt idx="2">
                  <c:v>0</c:v>
                </c:pt>
                <c:pt idx="3">
                  <c:v>7.4074074074074077E-3</c:v>
                </c:pt>
                <c:pt idx="4">
                  <c:v>0</c:v>
                </c:pt>
              </c:numCache>
            </c:numRef>
          </c:val>
          <c:extLst>
            <c:ext xmlns:c16="http://schemas.microsoft.com/office/drawing/2014/chart" uri="{C3380CC4-5D6E-409C-BE32-E72D297353CC}">
              <c16:uniqueId val="{00000000-4457-D940-A6C1-AAE203EABD3F}"/>
            </c:ext>
          </c:extLst>
        </c:ser>
        <c:dLbls>
          <c:showLegendKey val="0"/>
          <c:showVal val="0"/>
          <c:showCatName val="0"/>
          <c:showSerName val="0"/>
          <c:showPercent val="0"/>
          <c:showBubbleSize val="0"/>
        </c:dLbls>
        <c:gapWidth val="219"/>
        <c:overlap val="-27"/>
        <c:axId val="1153865504"/>
        <c:axId val="1158224720"/>
      </c:barChart>
      <c:catAx>
        <c:axId val="115386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8224720"/>
        <c:crosses val="autoZero"/>
        <c:auto val="1"/>
        <c:lblAlgn val="ctr"/>
        <c:lblOffset val="100"/>
        <c:noMultiLvlLbl val="0"/>
      </c:catAx>
      <c:valAx>
        <c:axId val="11582247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3865504"/>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0.59583</cdr:x>
      <cdr:y>0.91111</cdr:y>
    </cdr:from>
    <cdr:to>
      <cdr:x>0.83333</cdr:x>
      <cdr:y>0.99444</cdr:y>
    </cdr:to>
    <cdr:sp macro="" textlink="">
      <cdr:nvSpPr>
        <cdr:cNvPr id="3" name="TextBox 1">
          <a:extLst xmlns:a="http://schemas.openxmlformats.org/drawingml/2006/main">
            <a:ext uri="{FF2B5EF4-FFF2-40B4-BE49-F238E27FC236}">
              <a16:creationId xmlns:a16="http://schemas.microsoft.com/office/drawing/2014/main" id="{86D2963F-DE54-C345-A977-97B964F291C2}"/>
            </a:ext>
          </a:extLst>
        </cdr:cNvPr>
        <cdr:cNvSpPr txBox="1"/>
      </cdr:nvSpPr>
      <cdr:spPr>
        <a:xfrm xmlns:a="http://schemas.openxmlformats.org/drawingml/2006/main">
          <a:off x="5448300" y="4165600"/>
          <a:ext cx="2171700" cy="3810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i="0">
              <a:latin typeface="Avenir Next Demi Bold" panose="020B0503020202020204" pitchFamily="34" charset="0"/>
            </a:rPr>
            <a:t>From each panel</a:t>
          </a:r>
        </a:p>
      </cdr:txBody>
    </cdr:sp>
  </cdr:relSizeAnchor>
  <cdr:relSizeAnchor xmlns:cdr="http://schemas.openxmlformats.org/drawingml/2006/chartDrawing">
    <cdr:from>
      <cdr:x>0.23396</cdr:x>
      <cdr:y>0.5237</cdr:y>
    </cdr:from>
    <cdr:to>
      <cdr:x>0.27854</cdr:x>
      <cdr:y>0.81658</cdr:y>
    </cdr:to>
    <cdr:sp macro="" textlink="">
      <cdr:nvSpPr>
        <cdr:cNvPr id="4" name="TextBox 1">
          <a:extLst xmlns:a="http://schemas.openxmlformats.org/drawingml/2006/main">
            <a:ext uri="{FF2B5EF4-FFF2-40B4-BE49-F238E27FC236}">
              <a16:creationId xmlns:a16="http://schemas.microsoft.com/office/drawing/2014/main" id="{93D9EC8F-8FAD-BD40-B1D6-959D51CA093B}"/>
            </a:ext>
          </a:extLst>
        </cdr:cNvPr>
        <cdr:cNvSpPr txBox="1"/>
      </cdr:nvSpPr>
      <cdr:spPr>
        <a:xfrm xmlns:a="http://schemas.openxmlformats.org/drawingml/2006/main" rot="16200000">
          <a:off x="1673640" y="2860037"/>
          <a:ext cx="1339021" cy="407676"/>
        </a:xfrm>
        <a:prstGeom xmlns:a="http://schemas.openxmlformats.org/drawingml/2006/main" prst="rect">
          <a:avLst/>
        </a:prstGeom>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800" b="1" i="0">
              <a:solidFill>
                <a:schemeClr val="bg1"/>
              </a:solidFill>
              <a:latin typeface="Avenir Next Demi Bold" panose="020B0503020202020204" pitchFamily="34" charset="0"/>
            </a:rPr>
            <a:t>Non-DAPR</a:t>
          </a:r>
        </a:p>
      </cdr:txBody>
    </cdr:sp>
  </cdr:relSizeAnchor>
  <cdr:relSizeAnchor xmlns:cdr="http://schemas.openxmlformats.org/drawingml/2006/chartDrawing">
    <cdr:from>
      <cdr:x>0.51521</cdr:x>
      <cdr:y>0.5237</cdr:y>
    </cdr:from>
    <cdr:to>
      <cdr:x>0.55979</cdr:x>
      <cdr:y>0.81658</cdr:y>
    </cdr:to>
    <cdr:sp macro="" textlink="">
      <cdr:nvSpPr>
        <cdr:cNvPr id="5" name="TextBox 1">
          <a:extLst xmlns:a="http://schemas.openxmlformats.org/drawingml/2006/main">
            <a:ext uri="{FF2B5EF4-FFF2-40B4-BE49-F238E27FC236}">
              <a16:creationId xmlns:a16="http://schemas.microsoft.com/office/drawing/2014/main" id="{A1B42847-BBD8-0D49-8BE2-74DD9FF3D380}"/>
            </a:ext>
          </a:extLst>
        </cdr:cNvPr>
        <cdr:cNvSpPr txBox="1"/>
      </cdr:nvSpPr>
      <cdr:spPr>
        <a:xfrm xmlns:a="http://schemas.openxmlformats.org/drawingml/2006/main" rot="16200000">
          <a:off x="4245390" y="2860037"/>
          <a:ext cx="1339021" cy="407676"/>
        </a:xfrm>
        <a:prstGeom xmlns:a="http://schemas.openxmlformats.org/drawingml/2006/main" prst="rect">
          <a:avLst/>
        </a:prstGeom>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800" b="1" i="0">
              <a:solidFill>
                <a:schemeClr val="bg1"/>
              </a:solidFill>
              <a:latin typeface="Avenir Next Demi Bold" panose="020B0503020202020204" pitchFamily="34" charset="0"/>
            </a:rPr>
            <a:t>Non-DAPR</a:t>
          </a:r>
        </a:p>
      </cdr:txBody>
    </cdr:sp>
  </cdr:relSizeAnchor>
  <cdr:relSizeAnchor xmlns:cdr="http://schemas.openxmlformats.org/drawingml/2006/chartDrawing">
    <cdr:from>
      <cdr:x>0.79576</cdr:x>
      <cdr:y>0.5237</cdr:y>
    </cdr:from>
    <cdr:to>
      <cdr:x>0.84035</cdr:x>
      <cdr:y>0.81658</cdr:y>
    </cdr:to>
    <cdr:sp macro="" textlink="">
      <cdr:nvSpPr>
        <cdr:cNvPr id="6" name="TextBox 1">
          <a:extLst xmlns:a="http://schemas.openxmlformats.org/drawingml/2006/main">
            <a:ext uri="{FF2B5EF4-FFF2-40B4-BE49-F238E27FC236}">
              <a16:creationId xmlns:a16="http://schemas.microsoft.com/office/drawing/2014/main" id="{A1B42847-BBD8-0D49-8BE2-74DD9FF3D380}"/>
            </a:ext>
          </a:extLst>
        </cdr:cNvPr>
        <cdr:cNvSpPr txBox="1"/>
      </cdr:nvSpPr>
      <cdr:spPr>
        <a:xfrm xmlns:a="http://schemas.openxmlformats.org/drawingml/2006/main" rot="16200000">
          <a:off x="6810790" y="2860037"/>
          <a:ext cx="1339021" cy="407676"/>
        </a:xfrm>
        <a:prstGeom xmlns:a="http://schemas.openxmlformats.org/drawingml/2006/main" prst="rect">
          <a:avLst/>
        </a:prstGeom>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800" b="1" i="0">
              <a:solidFill>
                <a:schemeClr val="bg1"/>
              </a:solidFill>
              <a:latin typeface="Avenir Next Demi Bold" panose="020B0503020202020204" pitchFamily="34" charset="0"/>
            </a:rPr>
            <a:t>Non-DAPR</a:t>
          </a:r>
        </a:p>
      </cdr:txBody>
    </cdr:sp>
  </cdr:relSizeAnchor>
  <cdr:relSizeAnchor xmlns:cdr="http://schemas.openxmlformats.org/drawingml/2006/chartDrawing">
    <cdr:from>
      <cdr:x>0.31521</cdr:x>
      <cdr:y>0.58245</cdr:y>
    </cdr:from>
    <cdr:to>
      <cdr:x>0.35979</cdr:x>
      <cdr:y>0.7596</cdr:y>
    </cdr:to>
    <cdr:sp macro="" textlink="">
      <cdr:nvSpPr>
        <cdr:cNvPr id="7" name="TextBox 1">
          <a:extLst xmlns:a="http://schemas.openxmlformats.org/drawingml/2006/main">
            <a:ext uri="{FF2B5EF4-FFF2-40B4-BE49-F238E27FC236}">
              <a16:creationId xmlns:a16="http://schemas.microsoft.com/office/drawing/2014/main" id="{D426129C-CD83-3A4A-B0DB-418E03A57AD3}"/>
            </a:ext>
          </a:extLst>
        </cdr:cNvPr>
        <cdr:cNvSpPr txBox="1"/>
      </cdr:nvSpPr>
      <cdr:spPr>
        <a:xfrm xmlns:a="http://schemas.openxmlformats.org/drawingml/2006/main" rot="16200000">
          <a:off x="2681118" y="2864090"/>
          <a:ext cx="809965" cy="407676"/>
        </a:xfrm>
        <a:prstGeom xmlns:a="http://schemas.openxmlformats.org/drawingml/2006/main" prst="rect">
          <a:avLst/>
        </a:prstGeom>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i="0">
              <a:solidFill>
                <a:schemeClr val="accent1">
                  <a:lumMod val="75000"/>
                </a:schemeClr>
              </a:solidFill>
              <a:latin typeface="Avenir Next Demi Bold" panose="020B0503020202020204" pitchFamily="34" charset="0"/>
            </a:rPr>
            <a:t>DAPR</a:t>
          </a:r>
        </a:p>
      </cdr:txBody>
    </cdr:sp>
  </cdr:relSizeAnchor>
  <cdr:relSizeAnchor xmlns:cdr="http://schemas.openxmlformats.org/drawingml/2006/chartDrawing">
    <cdr:from>
      <cdr:x>0.59722</cdr:x>
      <cdr:y>0.58245</cdr:y>
    </cdr:from>
    <cdr:to>
      <cdr:x>0.64181</cdr:x>
      <cdr:y>0.7596</cdr:y>
    </cdr:to>
    <cdr:sp macro="" textlink="">
      <cdr:nvSpPr>
        <cdr:cNvPr id="8" name="TextBox 1">
          <a:extLst xmlns:a="http://schemas.openxmlformats.org/drawingml/2006/main">
            <a:ext uri="{FF2B5EF4-FFF2-40B4-BE49-F238E27FC236}">
              <a16:creationId xmlns:a16="http://schemas.microsoft.com/office/drawing/2014/main" id="{D23861AF-C9CB-1141-B9F3-5C5CF273761C}"/>
            </a:ext>
          </a:extLst>
        </cdr:cNvPr>
        <cdr:cNvSpPr txBox="1"/>
      </cdr:nvSpPr>
      <cdr:spPr>
        <a:xfrm xmlns:a="http://schemas.openxmlformats.org/drawingml/2006/main" rot="16200000">
          <a:off x="5259855" y="2864090"/>
          <a:ext cx="809965" cy="407676"/>
        </a:xfrm>
        <a:prstGeom xmlns:a="http://schemas.openxmlformats.org/drawingml/2006/main" prst="rect">
          <a:avLst/>
        </a:prstGeom>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i="0">
              <a:solidFill>
                <a:schemeClr val="accent1">
                  <a:lumMod val="75000"/>
                </a:schemeClr>
              </a:solidFill>
              <a:latin typeface="Avenir Next Demi Bold" panose="020B0503020202020204" pitchFamily="34" charset="0"/>
            </a:rPr>
            <a:t>DAPR</a:t>
          </a:r>
        </a:p>
      </cdr:txBody>
    </cdr:sp>
  </cdr:relSizeAnchor>
  <cdr:relSizeAnchor xmlns:cdr="http://schemas.openxmlformats.org/drawingml/2006/chartDrawing">
    <cdr:from>
      <cdr:x>0.87917</cdr:x>
      <cdr:y>0.58245</cdr:y>
    </cdr:from>
    <cdr:to>
      <cdr:x>0.92375</cdr:x>
      <cdr:y>0.7596</cdr:y>
    </cdr:to>
    <cdr:sp macro="" textlink="">
      <cdr:nvSpPr>
        <cdr:cNvPr id="9" name="TextBox 1">
          <a:extLst xmlns:a="http://schemas.openxmlformats.org/drawingml/2006/main">
            <a:ext uri="{FF2B5EF4-FFF2-40B4-BE49-F238E27FC236}">
              <a16:creationId xmlns:a16="http://schemas.microsoft.com/office/drawing/2014/main" id="{D23861AF-C9CB-1141-B9F3-5C5CF273761C}"/>
            </a:ext>
          </a:extLst>
        </cdr:cNvPr>
        <cdr:cNvSpPr txBox="1"/>
      </cdr:nvSpPr>
      <cdr:spPr>
        <a:xfrm xmlns:a="http://schemas.openxmlformats.org/drawingml/2006/main" rot="16200000">
          <a:off x="7837958" y="2864090"/>
          <a:ext cx="809965" cy="407676"/>
        </a:xfrm>
        <a:prstGeom xmlns:a="http://schemas.openxmlformats.org/drawingml/2006/main" prst="rect">
          <a:avLst/>
        </a:prstGeom>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i="0">
              <a:solidFill>
                <a:schemeClr val="accent1">
                  <a:lumMod val="75000"/>
                </a:schemeClr>
              </a:solidFill>
              <a:latin typeface="Avenir Next Demi Bold" panose="020B0503020202020204" pitchFamily="34" charset="0"/>
            </a:rPr>
            <a:t>DAPR</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1861A-A7A4-9F4D-AE4F-99191FFA81C6}" type="datetimeFigureOut">
              <a:rPr lang="en-US" smtClean="0"/>
              <a:t>6/15/2022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135DC5-5BFA-724D-9BF4-99780A082AC3}" type="slidenum">
              <a:rPr lang="en-US" smtClean="0"/>
              <a:t>‹#›</a:t>
            </a:fld>
            <a:endParaRPr lang="en-US"/>
          </a:p>
        </p:txBody>
      </p:sp>
    </p:spTree>
    <p:extLst>
      <p:ext uri="{BB962C8B-B14F-4D97-AF65-F5344CB8AC3E}">
        <p14:creationId xmlns:p14="http://schemas.microsoft.com/office/powerpoint/2010/main" val="333443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135DC5-5BFA-724D-9BF4-99780A082AC3}" type="slidenum">
              <a:rPr lang="en-US" smtClean="0"/>
              <a:t>1</a:t>
            </a:fld>
            <a:endParaRPr lang="en-US"/>
          </a:p>
        </p:txBody>
      </p:sp>
    </p:spTree>
    <p:extLst>
      <p:ext uri="{BB962C8B-B14F-4D97-AF65-F5344CB8AC3E}">
        <p14:creationId xmlns:p14="http://schemas.microsoft.com/office/powerpoint/2010/main" val="2378376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6C0CBE-288C-D84B-B11F-1B62224BD7E3}" type="slidenum">
              <a:rPr lang="en-US" smtClean="0"/>
              <a:t>24</a:t>
            </a:fld>
            <a:endParaRPr lang="en-US"/>
          </a:p>
        </p:txBody>
      </p:sp>
    </p:spTree>
    <p:extLst>
      <p:ext uri="{BB962C8B-B14F-4D97-AF65-F5344CB8AC3E}">
        <p14:creationId xmlns:p14="http://schemas.microsoft.com/office/powerpoint/2010/main" val="4055734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46C0CBE-288C-D84B-B11F-1B62224BD7E3}" type="slidenum">
              <a:rPr lang="en-US" smtClean="0"/>
              <a:t>29</a:t>
            </a:fld>
            <a:endParaRPr lang="en-US"/>
          </a:p>
        </p:txBody>
      </p:sp>
    </p:spTree>
    <p:extLst>
      <p:ext uri="{BB962C8B-B14F-4D97-AF65-F5344CB8AC3E}">
        <p14:creationId xmlns:p14="http://schemas.microsoft.com/office/powerpoint/2010/main" val="1743284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46C0CBE-288C-D84B-B11F-1B62224BD7E3}" type="slidenum">
              <a:rPr lang="en-US" smtClean="0"/>
              <a:t>31</a:t>
            </a:fld>
            <a:endParaRPr lang="en-US"/>
          </a:p>
        </p:txBody>
      </p:sp>
    </p:spTree>
    <p:extLst>
      <p:ext uri="{BB962C8B-B14F-4D97-AF65-F5344CB8AC3E}">
        <p14:creationId xmlns:p14="http://schemas.microsoft.com/office/powerpoint/2010/main" val="2545677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B1C0-21EA-A645-B858-CD05A1C46043}"/>
              </a:ext>
            </a:extLst>
          </p:cNvPr>
          <p:cNvSpPr>
            <a:spLocks noGrp="1"/>
          </p:cNvSpPr>
          <p:nvPr>
            <p:ph type="ctrTitle"/>
          </p:nvPr>
        </p:nvSpPr>
        <p:spPr>
          <a:xfrm>
            <a:off x="3064476" y="1122363"/>
            <a:ext cx="7603523" cy="2387600"/>
          </a:xfrm>
          <a:noFill/>
        </p:spPr>
        <p:txBody>
          <a:bodyPr anchor="b"/>
          <a:lstStyle>
            <a:lvl1pPr algn="r">
              <a:defRPr sz="4000" b="1">
                <a:solidFill>
                  <a:schemeClr val="tx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281DA35F-9CE9-C14D-AE0B-6E5B71F41BDC}"/>
              </a:ext>
            </a:extLst>
          </p:cNvPr>
          <p:cNvSpPr>
            <a:spLocks noGrp="1"/>
          </p:cNvSpPr>
          <p:nvPr>
            <p:ph type="subTitle" idx="1"/>
          </p:nvPr>
        </p:nvSpPr>
        <p:spPr>
          <a:xfrm>
            <a:off x="3064476" y="3602038"/>
            <a:ext cx="7603523" cy="1655762"/>
          </a:xfrm>
          <a:noFill/>
        </p:spPr>
        <p:txBody>
          <a:bodyPr/>
          <a:lstStyle>
            <a:lvl1pPr marL="0" indent="0" algn="r">
              <a:buNone/>
              <a:defRPr sz="2400" b="1">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368735-CFEE-4543-B69D-3BC6839B708C}"/>
              </a:ext>
            </a:extLst>
          </p:cNvPr>
          <p:cNvSpPr>
            <a:spLocks noGrp="1"/>
          </p:cNvSpPr>
          <p:nvPr>
            <p:ph type="dt" sz="half" idx="10"/>
          </p:nvPr>
        </p:nvSpPr>
        <p:spPr/>
        <p:txBody>
          <a:bodyPr/>
          <a:lstStyle>
            <a:lvl1pPr>
              <a:defRPr b="1">
                <a:solidFill>
                  <a:schemeClr val="tx1"/>
                </a:solidFill>
                <a:latin typeface="Arial" panose="020B0604020202020204" pitchFamily="34" charset="0"/>
                <a:cs typeface="Arial" panose="020B0604020202020204" pitchFamily="34" charset="0"/>
              </a:defRPr>
            </a:lvl1pPr>
          </a:lstStyle>
          <a:p>
            <a:fld id="{8F9F3AC1-074C-134A-AEE3-CFFA033C38FD}" type="datetime1">
              <a:rPr lang="en-US" smtClean="0"/>
              <a:t>6/15/2022</a:t>
            </a:fld>
            <a:endParaRPr lang="en-US">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F54E956E-296D-3245-94A4-E7415216195D}"/>
              </a:ext>
            </a:extLst>
          </p:cNvPr>
          <p:cNvSpPr>
            <a:spLocks noGrp="1"/>
          </p:cNvSpPr>
          <p:nvPr>
            <p:ph type="ftr" sz="quarter" idx="11"/>
          </p:nvPr>
        </p:nvSpPr>
        <p:spPr/>
        <p:txBody>
          <a:bodyPr/>
          <a:lstStyle>
            <a:lvl1pPr>
              <a:defRPr b="1">
                <a:solidFill>
                  <a:schemeClr val="tx1"/>
                </a:solidFill>
                <a:latin typeface="Arial" panose="020B0604020202020204" pitchFamily="34" charset="0"/>
                <a:cs typeface="Arial" panose="020B0604020202020204" pitchFamily="34" charset="0"/>
              </a:defRPr>
            </a:lvl1pPr>
          </a:lstStyle>
          <a:p>
            <a:r>
              <a:rPr lang="en-US"/>
              <a:t>NASA </a:t>
            </a:r>
            <a:r>
              <a:rPr lang="en-US" err="1"/>
              <a:t>Cryospheric</a:t>
            </a:r>
            <a:r>
              <a:rPr lang="en-US"/>
              <a:t> Sciences Program</a:t>
            </a:r>
            <a:endParaRPr lang="en-US">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7EECBB18-2B3E-AF4B-B3F7-BE00C1F9542F}"/>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4A469C36-4982-3749-BA68-86A8BEF15E53}" type="slidenum">
              <a:rPr lang="en-US" smtClean="0"/>
              <a:pPr/>
              <a:t>‹#›</a:t>
            </a:fld>
            <a:endParaRPr lang="en-US">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BDAF1355-AA92-B047-B59F-A27E423606A1}"/>
              </a:ext>
            </a:extLst>
          </p:cNvPr>
          <p:cNvPicPr>
            <a:picLocks noChangeAspect="1"/>
          </p:cNvPicPr>
          <p:nvPr userDrawn="1"/>
        </p:nvPicPr>
        <p:blipFill>
          <a:blip r:embed="rId2"/>
          <a:stretch>
            <a:fillRect/>
          </a:stretch>
        </p:blipFill>
        <p:spPr>
          <a:xfrm>
            <a:off x="9073466" y="245324"/>
            <a:ext cx="2890242" cy="877039"/>
          </a:xfrm>
          <a:prstGeom prst="rect">
            <a:avLst/>
          </a:prstGeom>
        </p:spPr>
      </p:pic>
    </p:spTree>
    <p:extLst>
      <p:ext uri="{BB962C8B-B14F-4D97-AF65-F5344CB8AC3E}">
        <p14:creationId xmlns:p14="http://schemas.microsoft.com/office/powerpoint/2010/main" val="225739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2DD0-1812-6F49-AAC6-0BD2F0B2A6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2D6120-CBA8-BA4C-A212-6978F6CE69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F7A08-7D80-B448-A888-4F7C557B18CE}"/>
              </a:ext>
            </a:extLst>
          </p:cNvPr>
          <p:cNvSpPr>
            <a:spLocks noGrp="1"/>
          </p:cNvSpPr>
          <p:nvPr>
            <p:ph type="dt" sz="half" idx="10"/>
          </p:nvPr>
        </p:nvSpPr>
        <p:spPr/>
        <p:txBody>
          <a:bodyPr/>
          <a:lstStyle/>
          <a:p>
            <a:fld id="{8034A932-245C-0B40-89CC-684818F6CF55}" type="datetime1">
              <a:rPr lang="en-US" smtClean="0"/>
              <a:t>6/15/2022</a:t>
            </a:fld>
            <a:endParaRPr lang="en-US"/>
          </a:p>
        </p:txBody>
      </p:sp>
      <p:sp>
        <p:nvSpPr>
          <p:cNvPr id="5" name="Footer Placeholder 4">
            <a:extLst>
              <a:ext uri="{FF2B5EF4-FFF2-40B4-BE49-F238E27FC236}">
                <a16:creationId xmlns:a16="http://schemas.microsoft.com/office/drawing/2014/main" id="{2124B84D-E84B-4342-AC00-99D12AFB2DC2}"/>
              </a:ext>
            </a:extLst>
          </p:cNvPr>
          <p:cNvSpPr>
            <a:spLocks noGrp="1"/>
          </p:cNvSpPr>
          <p:nvPr>
            <p:ph type="ftr" sz="quarter" idx="11"/>
          </p:nvPr>
        </p:nvSpPr>
        <p:spPr/>
        <p:txBody>
          <a:bodyPr/>
          <a:lstStyle/>
          <a:p>
            <a:r>
              <a:rPr lang="en-US"/>
              <a:t>NASA Cryospheric Sciences Program</a:t>
            </a:r>
          </a:p>
        </p:txBody>
      </p:sp>
      <p:sp>
        <p:nvSpPr>
          <p:cNvPr id="6" name="Slide Number Placeholder 5">
            <a:extLst>
              <a:ext uri="{FF2B5EF4-FFF2-40B4-BE49-F238E27FC236}">
                <a16:creationId xmlns:a16="http://schemas.microsoft.com/office/drawing/2014/main" id="{B5CAB4BA-6CC9-5547-A1FD-DFCD3BBE538F}"/>
              </a:ext>
            </a:extLst>
          </p:cNvPr>
          <p:cNvSpPr>
            <a:spLocks noGrp="1"/>
          </p:cNvSpPr>
          <p:nvPr>
            <p:ph type="sldNum" sz="quarter" idx="12"/>
          </p:nvPr>
        </p:nvSpPr>
        <p:spPr/>
        <p:txBody>
          <a:bodyPr/>
          <a:lstStyle/>
          <a:p>
            <a:fld id="{4A469C36-4982-3749-BA68-86A8BEF15E53}" type="slidenum">
              <a:rPr lang="en-US" smtClean="0"/>
              <a:t>‹#›</a:t>
            </a:fld>
            <a:endParaRPr lang="en-US"/>
          </a:p>
        </p:txBody>
      </p:sp>
    </p:spTree>
    <p:extLst>
      <p:ext uri="{BB962C8B-B14F-4D97-AF65-F5344CB8AC3E}">
        <p14:creationId xmlns:p14="http://schemas.microsoft.com/office/powerpoint/2010/main" val="415307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48A3C-77F9-454B-A6B4-29CD37ACD9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151638-DCB3-B94E-86BC-0AAE0AEBDE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6710A-7A43-374B-A43F-5ADF0885C948}"/>
              </a:ext>
            </a:extLst>
          </p:cNvPr>
          <p:cNvSpPr>
            <a:spLocks noGrp="1"/>
          </p:cNvSpPr>
          <p:nvPr>
            <p:ph type="dt" sz="half" idx="10"/>
          </p:nvPr>
        </p:nvSpPr>
        <p:spPr/>
        <p:txBody>
          <a:bodyPr/>
          <a:lstStyle/>
          <a:p>
            <a:fld id="{62FEB031-AFA0-8045-BB91-CA9100AA3091}" type="datetime1">
              <a:rPr lang="en-US" smtClean="0"/>
              <a:t>6/15/2022</a:t>
            </a:fld>
            <a:endParaRPr lang="en-US"/>
          </a:p>
        </p:txBody>
      </p:sp>
      <p:sp>
        <p:nvSpPr>
          <p:cNvPr id="5" name="Footer Placeholder 4">
            <a:extLst>
              <a:ext uri="{FF2B5EF4-FFF2-40B4-BE49-F238E27FC236}">
                <a16:creationId xmlns:a16="http://schemas.microsoft.com/office/drawing/2014/main" id="{85536606-72AE-D445-A34A-320F139166AC}"/>
              </a:ext>
            </a:extLst>
          </p:cNvPr>
          <p:cNvSpPr>
            <a:spLocks noGrp="1"/>
          </p:cNvSpPr>
          <p:nvPr>
            <p:ph type="ftr" sz="quarter" idx="11"/>
          </p:nvPr>
        </p:nvSpPr>
        <p:spPr/>
        <p:txBody>
          <a:bodyPr/>
          <a:lstStyle/>
          <a:p>
            <a:r>
              <a:rPr lang="en-US"/>
              <a:t>NASA Cryospheric Sciences Program</a:t>
            </a:r>
          </a:p>
        </p:txBody>
      </p:sp>
      <p:sp>
        <p:nvSpPr>
          <p:cNvPr id="6" name="Slide Number Placeholder 5">
            <a:extLst>
              <a:ext uri="{FF2B5EF4-FFF2-40B4-BE49-F238E27FC236}">
                <a16:creationId xmlns:a16="http://schemas.microsoft.com/office/drawing/2014/main" id="{ACB990D8-B3D0-314B-9067-2157F981C4E2}"/>
              </a:ext>
            </a:extLst>
          </p:cNvPr>
          <p:cNvSpPr>
            <a:spLocks noGrp="1"/>
          </p:cNvSpPr>
          <p:nvPr>
            <p:ph type="sldNum" sz="quarter" idx="12"/>
          </p:nvPr>
        </p:nvSpPr>
        <p:spPr/>
        <p:txBody>
          <a:bodyPr/>
          <a:lstStyle/>
          <a:p>
            <a:fld id="{4A469C36-4982-3749-BA68-86A8BEF15E53}" type="slidenum">
              <a:rPr lang="en-US" smtClean="0"/>
              <a:t>‹#›</a:t>
            </a:fld>
            <a:endParaRPr lang="en-US"/>
          </a:p>
        </p:txBody>
      </p:sp>
    </p:spTree>
    <p:extLst>
      <p:ext uri="{BB962C8B-B14F-4D97-AF65-F5344CB8AC3E}">
        <p14:creationId xmlns:p14="http://schemas.microsoft.com/office/powerpoint/2010/main" val="4389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6B3D1-2736-FB4E-A312-F398C4662E0B}"/>
              </a:ext>
            </a:extLst>
          </p:cNvPr>
          <p:cNvSpPr>
            <a:spLocks noGrp="1"/>
          </p:cNvSpPr>
          <p:nvPr>
            <p:ph type="title"/>
          </p:nvPr>
        </p:nvSpPr>
        <p:spPr>
          <a:xfrm>
            <a:off x="3581400" y="365125"/>
            <a:ext cx="7772400" cy="1325563"/>
          </a:xfrm>
        </p:spPr>
        <p:txBody>
          <a:bodyPr/>
          <a:lstStyle>
            <a:lvl1pPr>
              <a:defRPr b="1">
                <a:solidFill>
                  <a:schemeClr val="tx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A9544E7E-715B-0F48-AAE7-7F46F6446803}"/>
              </a:ext>
            </a:extLst>
          </p:cNvPr>
          <p:cNvSpPr>
            <a:spLocks noGrp="1"/>
          </p:cNvSpPr>
          <p:nvPr>
            <p:ph idx="1"/>
          </p:nvPr>
        </p:nvSpPr>
        <p:spPr>
          <a:xfrm>
            <a:off x="3581398" y="1825625"/>
            <a:ext cx="7772401" cy="4351338"/>
          </a:xfrm>
        </p:spPr>
        <p:txBody>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14B4E8-DC68-4842-92C3-F3E408B95A90}"/>
              </a:ext>
            </a:extLst>
          </p:cNvPr>
          <p:cNvSpPr>
            <a:spLocks noGrp="1"/>
          </p:cNvSpPr>
          <p:nvPr>
            <p:ph type="dt" sz="half" idx="10"/>
          </p:nvPr>
        </p:nvSpPr>
        <p:spPr/>
        <p:txBody>
          <a:bodyPr/>
          <a:lstStyle>
            <a:lvl1pPr>
              <a:defRPr b="1">
                <a:solidFill>
                  <a:schemeClr val="tx1"/>
                </a:solidFill>
              </a:defRPr>
            </a:lvl1p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402A7FEE-01A3-E445-AF2B-80BD16767223}"/>
              </a:ext>
            </a:extLst>
          </p:cNvPr>
          <p:cNvSpPr>
            <a:spLocks noGrp="1"/>
          </p:cNvSpPr>
          <p:nvPr>
            <p:ph type="ftr" sz="quarter" idx="11"/>
          </p:nvPr>
        </p:nvSpPr>
        <p:spPr/>
        <p:txBody>
          <a:bodyPr/>
          <a:lstStyle>
            <a:lvl1pPr>
              <a:defRPr b="1">
                <a:solidFill>
                  <a:schemeClr val="tx1"/>
                </a:solidFill>
              </a:defRPr>
            </a:lvl1pPr>
          </a:lstStyle>
          <a:p>
            <a:r>
              <a:rPr lang="en-US"/>
              <a:t>NASA </a:t>
            </a:r>
            <a:r>
              <a:rPr lang="en-US" err="1"/>
              <a:t>Cryospheric</a:t>
            </a:r>
            <a:r>
              <a:rPr lang="en-US"/>
              <a:t> Sciences Program</a:t>
            </a:r>
            <a:endParaRPr lang="en-US" b="1"/>
          </a:p>
        </p:txBody>
      </p:sp>
      <p:sp>
        <p:nvSpPr>
          <p:cNvPr id="6" name="Slide Number Placeholder 5">
            <a:extLst>
              <a:ext uri="{FF2B5EF4-FFF2-40B4-BE49-F238E27FC236}">
                <a16:creationId xmlns:a16="http://schemas.microsoft.com/office/drawing/2014/main" id="{CE6DCAA5-04EC-9E43-9593-404B662E7AEC}"/>
              </a:ext>
            </a:extLst>
          </p:cNvPr>
          <p:cNvSpPr>
            <a:spLocks noGrp="1"/>
          </p:cNvSpPr>
          <p:nvPr>
            <p:ph type="sldNum" sz="quarter" idx="12"/>
          </p:nvPr>
        </p:nvSpPr>
        <p:spPr/>
        <p:txBody>
          <a:bodyPr/>
          <a:lstStyle>
            <a:lvl1pPr>
              <a:defRPr>
                <a:solidFill>
                  <a:schemeClr val="tx1"/>
                </a:solidFill>
              </a:defRPr>
            </a:lvl1pPr>
          </a:lstStyle>
          <a:p>
            <a:fld id="{4A469C36-4982-3749-BA68-86A8BEF15E53}" type="slidenum">
              <a:rPr lang="en-US" smtClean="0"/>
              <a:pPr/>
              <a:t>‹#›</a:t>
            </a:fld>
            <a:endParaRPr lang="en-US"/>
          </a:p>
        </p:txBody>
      </p:sp>
    </p:spTree>
    <p:extLst>
      <p:ext uri="{BB962C8B-B14F-4D97-AF65-F5344CB8AC3E}">
        <p14:creationId xmlns:p14="http://schemas.microsoft.com/office/powerpoint/2010/main" val="134450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0B058-5F08-2D46-A888-90417BDB95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673D00-4705-6F4A-B2DD-629FCAC643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DC3781-319C-8143-812B-E34B5AB9942C}"/>
              </a:ext>
            </a:extLst>
          </p:cNvPr>
          <p:cNvSpPr>
            <a:spLocks noGrp="1"/>
          </p:cNvSpPr>
          <p:nvPr>
            <p:ph type="dt" sz="half" idx="10"/>
          </p:nvPr>
        </p:nvSpPr>
        <p:spPr/>
        <p:txBody>
          <a:bodyPr/>
          <a:lstStyle/>
          <a:p>
            <a:fld id="{721231DA-11F2-DE4B-876C-313EA352CC76}" type="datetime1">
              <a:rPr lang="en-US" smtClean="0"/>
              <a:t>6/15/2022</a:t>
            </a:fld>
            <a:endParaRPr lang="en-US"/>
          </a:p>
        </p:txBody>
      </p:sp>
      <p:sp>
        <p:nvSpPr>
          <p:cNvPr id="5" name="Footer Placeholder 4">
            <a:extLst>
              <a:ext uri="{FF2B5EF4-FFF2-40B4-BE49-F238E27FC236}">
                <a16:creationId xmlns:a16="http://schemas.microsoft.com/office/drawing/2014/main" id="{C1C247B4-9535-1C48-BD79-8DAC311ED79A}"/>
              </a:ext>
            </a:extLst>
          </p:cNvPr>
          <p:cNvSpPr>
            <a:spLocks noGrp="1"/>
          </p:cNvSpPr>
          <p:nvPr>
            <p:ph type="ftr" sz="quarter" idx="11"/>
          </p:nvPr>
        </p:nvSpPr>
        <p:spPr/>
        <p:txBody>
          <a:bodyPr/>
          <a:lstStyle/>
          <a:p>
            <a:r>
              <a:rPr lang="en-US"/>
              <a:t>NASA Cryospheric Sciences Program</a:t>
            </a:r>
          </a:p>
        </p:txBody>
      </p:sp>
      <p:sp>
        <p:nvSpPr>
          <p:cNvPr id="6" name="Slide Number Placeholder 5">
            <a:extLst>
              <a:ext uri="{FF2B5EF4-FFF2-40B4-BE49-F238E27FC236}">
                <a16:creationId xmlns:a16="http://schemas.microsoft.com/office/drawing/2014/main" id="{63A21AFE-56A6-9648-9040-5B3F373DC80F}"/>
              </a:ext>
            </a:extLst>
          </p:cNvPr>
          <p:cNvSpPr>
            <a:spLocks noGrp="1"/>
          </p:cNvSpPr>
          <p:nvPr>
            <p:ph type="sldNum" sz="quarter" idx="12"/>
          </p:nvPr>
        </p:nvSpPr>
        <p:spPr/>
        <p:txBody>
          <a:bodyPr/>
          <a:lstStyle/>
          <a:p>
            <a:fld id="{4A469C36-4982-3749-BA68-86A8BEF15E53}" type="slidenum">
              <a:rPr lang="en-US" smtClean="0"/>
              <a:t>‹#›</a:t>
            </a:fld>
            <a:endParaRPr lang="en-US"/>
          </a:p>
        </p:txBody>
      </p:sp>
    </p:spTree>
    <p:extLst>
      <p:ext uri="{BB962C8B-B14F-4D97-AF65-F5344CB8AC3E}">
        <p14:creationId xmlns:p14="http://schemas.microsoft.com/office/powerpoint/2010/main" val="107373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C4C0-F7A1-7A42-A78D-7F874DB1F3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BCAFA-DCAB-8046-9562-DA5C9A434D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568078-9F07-BF4C-8107-3BCA2D51E5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97D680-57FD-8A41-99E6-3EAFD4715FBC}"/>
              </a:ext>
            </a:extLst>
          </p:cNvPr>
          <p:cNvSpPr>
            <a:spLocks noGrp="1"/>
          </p:cNvSpPr>
          <p:nvPr>
            <p:ph type="dt" sz="half" idx="10"/>
          </p:nvPr>
        </p:nvSpPr>
        <p:spPr/>
        <p:txBody>
          <a:bodyPr/>
          <a:lstStyle/>
          <a:p>
            <a:fld id="{6F65C539-EDF9-F742-BB14-97D686423E26}" type="datetime1">
              <a:rPr lang="en-US" smtClean="0"/>
              <a:t>6/15/2022</a:t>
            </a:fld>
            <a:endParaRPr lang="en-US"/>
          </a:p>
        </p:txBody>
      </p:sp>
      <p:sp>
        <p:nvSpPr>
          <p:cNvPr id="6" name="Footer Placeholder 5">
            <a:extLst>
              <a:ext uri="{FF2B5EF4-FFF2-40B4-BE49-F238E27FC236}">
                <a16:creationId xmlns:a16="http://schemas.microsoft.com/office/drawing/2014/main" id="{5B605A91-D1F9-6C4E-B81C-BE6243046136}"/>
              </a:ext>
            </a:extLst>
          </p:cNvPr>
          <p:cNvSpPr>
            <a:spLocks noGrp="1"/>
          </p:cNvSpPr>
          <p:nvPr>
            <p:ph type="ftr" sz="quarter" idx="11"/>
          </p:nvPr>
        </p:nvSpPr>
        <p:spPr/>
        <p:txBody>
          <a:bodyPr/>
          <a:lstStyle/>
          <a:p>
            <a:r>
              <a:rPr lang="en-US"/>
              <a:t>NASA Cryospheric Sciences Program</a:t>
            </a:r>
          </a:p>
        </p:txBody>
      </p:sp>
      <p:sp>
        <p:nvSpPr>
          <p:cNvPr id="7" name="Slide Number Placeholder 6">
            <a:extLst>
              <a:ext uri="{FF2B5EF4-FFF2-40B4-BE49-F238E27FC236}">
                <a16:creationId xmlns:a16="http://schemas.microsoft.com/office/drawing/2014/main" id="{F24A4912-1D4B-F844-A7B3-173AA893963A}"/>
              </a:ext>
            </a:extLst>
          </p:cNvPr>
          <p:cNvSpPr>
            <a:spLocks noGrp="1"/>
          </p:cNvSpPr>
          <p:nvPr>
            <p:ph type="sldNum" sz="quarter" idx="12"/>
          </p:nvPr>
        </p:nvSpPr>
        <p:spPr/>
        <p:txBody>
          <a:bodyPr/>
          <a:lstStyle/>
          <a:p>
            <a:fld id="{4A469C36-4982-3749-BA68-86A8BEF15E53}" type="slidenum">
              <a:rPr lang="en-US" smtClean="0"/>
              <a:t>‹#›</a:t>
            </a:fld>
            <a:endParaRPr lang="en-US"/>
          </a:p>
        </p:txBody>
      </p:sp>
    </p:spTree>
    <p:extLst>
      <p:ext uri="{BB962C8B-B14F-4D97-AF65-F5344CB8AC3E}">
        <p14:creationId xmlns:p14="http://schemas.microsoft.com/office/powerpoint/2010/main" val="276798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BDD70-4592-384B-B6E2-EFE3AA9884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871A25-828D-AE4B-BB30-217C4F7AF4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7F03AD-5B0D-1D46-ADF6-5C1A3AB231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D0310E-9809-5C4D-B310-BDC2EAD709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EC11CC-0CD2-BE41-BC3E-EFA2300834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7A2014-E983-9141-A90A-2DDB4194178B}"/>
              </a:ext>
            </a:extLst>
          </p:cNvPr>
          <p:cNvSpPr>
            <a:spLocks noGrp="1"/>
          </p:cNvSpPr>
          <p:nvPr>
            <p:ph type="dt" sz="half" idx="10"/>
          </p:nvPr>
        </p:nvSpPr>
        <p:spPr/>
        <p:txBody>
          <a:bodyPr/>
          <a:lstStyle/>
          <a:p>
            <a:fld id="{CDD8F343-AB73-7548-B1AC-74E4873E2116}" type="datetime1">
              <a:rPr lang="en-US" smtClean="0"/>
              <a:t>6/15/2022</a:t>
            </a:fld>
            <a:endParaRPr lang="en-US"/>
          </a:p>
        </p:txBody>
      </p:sp>
      <p:sp>
        <p:nvSpPr>
          <p:cNvPr id="8" name="Footer Placeholder 7">
            <a:extLst>
              <a:ext uri="{FF2B5EF4-FFF2-40B4-BE49-F238E27FC236}">
                <a16:creationId xmlns:a16="http://schemas.microsoft.com/office/drawing/2014/main" id="{D4FFA3FD-DAC8-9F49-AF4D-09BECE40D82F}"/>
              </a:ext>
            </a:extLst>
          </p:cNvPr>
          <p:cNvSpPr>
            <a:spLocks noGrp="1"/>
          </p:cNvSpPr>
          <p:nvPr>
            <p:ph type="ftr" sz="quarter" idx="11"/>
          </p:nvPr>
        </p:nvSpPr>
        <p:spPr/>
        <p:txBody>
          <a:bodyPr/>
          <a:lstStyle/>
          <a:p>
            <a:r>
              <a:rPr lang="en-US"/>
              <a:t>NASA Cryospheric Sciences Program</a:t>
            </a:r>
          </a:p>
        </p:txBody>
      </p:sp>
      <p:sp>
        <p:nvSpPr>
          <p:cNvPr id="9" name="Slide Number Placeholder 8">
            <a:extLst>
              <a:ext uri="{FF2B5EF4-FFF2-40B4-BE49-F238E27FC236}">
                <a16:creationId xmlns:a16="http://schemas.microsoft.com/office/drawing/2014/main" id="{CDEA99D6-5EB2-5C49-A60A-AB166AE617CA}"/>
              </a:ext>
            </a:extLst>
          </p:cNvPr>
          <p:cNvSpPr>
            <a:spLocks noGrp="1"/>
          </p:cNvSpPr>
          <p:nvPr>
            <p:ph type="sldNum" sz="quarter" idx="12"/>
          </p:nvPr>
        </p:nvSpPr>
        <p:spPr/>
        <p:txBody>
          <a:bodyPr/>
          <a:lstStyle/>
          <a:p>
            <a:fld id="{4A469C36-4982-3749-BA68-86A8BEF15E53}" type="slidenum">
              <a:rPr lang="en-US" smtClean="0"/>
              <a:t>‹#›</a:t>
            </a:fld>
            <a:endParaRPr lang="en-US"/>
          </a:p>
        </p:txBody>
      </p:sp>
    </p:spTree>
    <p:extLst>
      <p:ext uri="{BB962C8B-B14F-4D97-AF65-F5344CB8AC3E}">
        <p14:creationId xmlns:p14="http://schemas.microsoft.com/office/powerpoint/2010/main" val="344368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2075-17C4-9A41-B6E9-4ED0D4A224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812579-BEFF-E74B-804A-D271A150D6E3}"/>
              </a:ext>
            </a:extLst>
          </p:cNvPr>
          <p:cNvSpPr>
            <a:spLocks noGrp="1"/>
          </p:cNvSpPr>
          <p:nvPr>
            <p:ph type="dt" sz="half" idx="10"/>
          </p:nvPr>
        </p:nvSpPr>
        <p:spPr/>
        <p:txBody>
          <a:bodyPr/>
          <a:lstStyle/>
          <a:p>
            <a:fld id="{C8315A1A-C2CD-D340-AC83-755CDAEEBAA1}" type="datetime1">
              <a:rPr lang="en-US" smtClean="0"/>
              <a:t>6/15/2022</a:t>
            </a:fld>
            <a:endParaRPr lang="en-US"/>
          </a:p>
        </p:txBody>
      </p:sp>
      <p:sp>
        <p:nvSpPr>
          <p:cNvPr id="4" name="Footer Placeholder 3">
            <a:extLst>
              <a:ext uri="{FF2B5EF4-FFF2-40B4-BE49-F238E27FC236}">
                <a16:creationId xmlns:a16="http://schemas.microsoft.com/office/drawing/2014/main" id="{DF71F686-5903-104B-BDF9-F45EE504A635}"/>
              </a:ext>
            </a:extLst>
          </p:cNvPr>
          <p:cNvSpPr>
            <a:spLocks noGrp="1"/>
          </p:cNvSpPr>
          <p:nvPr>
            <p:ph type="ftr" sz="quarter" idx="11"/>
          </p:nvPr>
        </p:nvSpPr>
        <p:spPr/>
        <p:txBody>
          <a:bodyPr/>
          <a:lstStyle/>
          <a:p>
            <a:r>
              <a:rPr lang="en-US"/>
              <a:t>NASA Cryospheric Sciences Program</a:t>
            </a:r>
          </a:p>
        </p:txBody>
      </p:sp>
      <p:sp>
        <p:nvSpPr>
          <p:cNvPr id="5" name="Slide Number Placeholder 4">
            <a:extLst>
              <a:ext uri="{FF2B5EF4-FFF2-40B4-BE49-F238E27FC236}">
                <a16:creationId xmlns:a16="http://schemas.microsoft.com/office/drawing/2014/main" id="{C09F075D-9D11-D14B-B922-5959BF68EB88}"/>
              </a:ext>
            </a:extLst>
          </p:cNvPr>
          <p:cNvSpPr>
            <a:spLocks noGrp="1"/>
          </p:cNvSpPr>
          <p:nvPr>
            <p:ph type="sldNum" sz="quarter" idx="12"/>
          </p:nvPr>
        </p:nvSpPr>
        <p:spPr/>
        <p:txBody>
          <a:bodyPr/>
          <a:lstStyle/>
          <a:p>
            <a:fld id="{4A469C36-4982-3749-BA68-86A8BEF15E53}" type="slidenum">
              <a:rPr lang="en-US" smtClean="0"/>
              <a:t>‹#›</a:t>
            </a:fld>
            <a:endParaRPr lang="en-US"/>
          </a:p>
        </p:txBody>
      </p:sp>
    </p:spTree>
    <p:extLst>
      <p:ext uri="{BB962C8B-B14F-4D97-AF65-F5344CB8AC3E}">
        <p14:creationId xmlns:p14="http://schemas.microsoft.com/office/powerpoint/2010/main" val="402334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A744C6-1A1B-124D-A4C2-98F6121CB356}"/>
              </a:ext>
            </a:extLst>
          </p:cNvPr>
          <p:cNvSpPr>
            <a:spLocks noGrp="1"/>
          </p:cNvSpPr>
          <p:nvPr>
            <p:ph type="dt" sz="half" idx="10"/>
          </p:nvPr>
        </p:nvSpPr>
        <p:spPr/>
        <p:txBody>
          <a:bodyPr/>
          <a:lstStyle/>
          <a:p>
            <a:fld id="{5035CEBF-4124-8C46-A104-8CBFC925A055}" type="datetime1">
              <a:rPr lang="en-US" smtClean="0"/>
              <a:t>6/15/2022</a:t>
            </a:fld>
            <a:endParaRPr lang="en-US"/>
          </a:p>
        </p:txBody>
      </p:sp>
      <p:sp>
        <p:nvSpPr>
          <p:cNvPr id="3" name="Footer Placeholder 2">
            <a:extLst>
              <a:ext uri="{FF2B5EF4-FFF2-40B4-BE49-F238E27FC236}">
                <a16:creationId xmlns:a16="http://schemas.microsoft.com/office/drawing/2014/main" id="{84CCCBE4-BEF7-6B4F-9D5D-D10D0D358BF1}"/>
              </a:ext>
            </a:extLst>
          </p:cNvPr>
          <p:cNvSpPr>
            <a:spLocks noGrp="1"/>
          </p:cNvSpPr>
          <p:nvPr>
            <p:ph type="ftr" sz="quarter" idx="11"/>
          </p:nvPr>
        </p:nvSpPr>
        <p:spPr/>
        <p:txBody>
          <a:bodyPr/>
          <a:lstStyle/>
          <a:p>
            <a:r>
              <a:rPr lang="en-US"/>
              <a:t>NASA Cryospheric Sciences Program</a:t>
            </a:r>
          </a:p>
        </p:txBody>
      </p:sp>
      <p:sp>
        <p:nvSpPr>
          <p:cNvPr id="4" name="Slide Number Placeholder 3">
            <a:extLst>
              <a:ext uri="{FF2B5EF4-FFF2-40B4-BE49-F238E27FC236}">
                <a16:creationId xmlns:a16="http://schemas.microsoft.com/office/drawing/2014/main" id="{D96D2363-E2C8-5444-B64F-8734FF850C99}"/>
              </a:ext>
            </a:extLst>
          </p:cNvPr>
          <p:cNvSpPr>
            <a:spLocks noGrp="1"/>
          </p:cNvSpPr>
          <p:nvPr>
            <p:ph type="sldNum" sz="quarter" idx="12"/>
          </p:nvPr>
        </p:nvSpPr>
        <p:spPr/>
        <p:txBody>
          <a:bodyPr/>
          <a:lstStyle/>
          <a:p>
            <a:fld id="{4A469C36-4982-3749-BA68-86A8BEF15E53}" type="slidenum">
              <a:rPr lang="en-US" smtClean="0"/>
              <a:t>‹#›</a:t>
            </a:fld>
            <a:endParaRPr lang="en-US"/>
          </a:p>
        </p:txBody>
      </p:sp>
    </p:spTree>
    <p:extLst>
      <p:ext uri="{BB962C8B-B14F-4D97-AF65-F5344CB8AC3E}">
        <p14:creationId xmlns:p14="http://schemas.microsoft.com/office/powerpoint/2010/main" val="156536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3860-D68B-5340-8F2D-D19970A93D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ABF8E1-49C6-8746-86A2-8098A770C6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9AB5D6-8007-2840-AEB7-22C80AE76B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86643D-C12B-F84F-A667-9318389A8D63}"/>
              </a:ext>
            </a:extLst>
          </p:cNvPr>
          <p:cNvSpPr>
            <a:spLocks noGrp="1"/>
          </p:cNvSpPr>
          <p:nvPr>
            <p:ph type="dt" sz="half" idx="10"/>
          </p:nvPr>
        </p:nvSpPr>
        <p:spPr/>
        <p:txBody>
          <a:bodyPr/>
          <a:lstStyle/>
          <a:p>
            <a:fld id="{C9539A5C-2F5F-084C-9B96-95867543311C}" type="datetime1">
              <a:rPr lang="en-US" smtClean="0"/>
              <a:t>6/15/2022</a:t>
            </a:fld>
            <a:endParaRPr lang="en-US"/>
          </a:p>
        </p:txBody>
      </p:sp>
      <p:sp>
        <p:nvSpPr>
          <p:cNvPr id="6" name="Footer Placeholder 5">
            <a:extLst>
              <a:ext uri="{FF2B5EF4-FFF2-40B4-BE49-F238E27FC236}">
                <a16:creationId xmlns:a16="http://schemas.microsoft.com/office/drawing/2014/main" id="{FFD0CD95-DC33-9241-AAF4-761539FA423B}"/>
              </a:ext>
            </a:extLst>
          </p:cNvPr>
          <p:cNvSpPr>
            <a:spLocks noGrp="1"/>
          </p:cNvSpPr>
          <p:nvPr>
            <p:ph type="ftr" sz="quarter" idx="11"/>
          </p:nvPr>
        </p:nvSpPr>
        <p:spPr/>
        <p:txBody>
          <a:bodyPr/>
          <a:lstStyle/>
          <a:p>
            <a:r>
              <a:rPr lang="en-US"/>
              <a:t>NASA Cryospheric Sciences Program</a:t>
            </a:r>
          </a:p>
        </p:txBody>
      </p:sp>
      <p:sp>
        <p:nvSpPr>
          <p:cNvPr id="7" name="Slide Number Placeholder 6">
            <a:extLst>
              <a:ext uri="{FF2B5EF4-FFF2-40B4-BE49-F238E27FC236}">
                <a16:creationId xmlns:a16="http://schemas.microsoft.com/office/drawing/2014/main" id="{52A95125-EC0A-FA40-AA1A-83BE388C3643}"/>
              </a:ext>
            </a:extLst>
          </p:cNvPr>
          <p:cNvSpPr>
            <a:spLocks noGrp="1"/>
          </p:cNvSpPr>
          <p:nvPr>
            <p:ph type="sldNum" sz="quarter" idx="12"/>
          </p:nvPr>
        </p:nvSpPr>
        <p:spPr/>
        <p:txBody>
          <a:bodyPr/>
          <a:lstStyle/>
          <a:p>
            <a:fld id="{4A469C36-4982-3749-BA68-86A8BEF15E53}" type="slidenum">
              <a:rPr lang="en-US" smtClean="0"/>
              <a:t>‹#›</a:t>
            </a:fld>
            <a:endParaRPr lang="en-US"/>
          </a:p>
        </p:txBody>
      </p:sp>
    </p:spTree>
    <p:extLst>
      <p:ext uri="{BB962C8B-B14F-4D97-AF65-F5344CB8AC3E}">
        <p14:creationId xmlns:p14="http://schemas.microsoft.com/office/powerpoint/2010/main" val="348682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6BC44-8B7F-CD46-89AE-3198D9B98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EB38F0-CCEA-594D-A381-E7F0821F11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D606FC2-2654-C045-9B99-559952B04C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A8260F-17BB-244F-A7CB-4D6B0B200A54}"/>
              </a:ext>
            </a:extLst>
          </p:cNvPr>
          <p:cNvSpPr>
            <a:spLocks noGrp="1"/>
          </p:cNvSpPr>
          <p:nvPr>
            <p:ph type="dt" sz="half" idx="10"/>
          </p:nvPr>
        </p:nvSpPr>
        <p:spPr/>
        <p:txBody>
          <a:bodyPr/>
          <a:lstStyle/>
          <a:p>
            <a:fld id="{C3058B7E-514F-5F42-9B1C-E616389E5BC8}" type="datetime1">
              <a:rPr lang="en-US" smtClean="0"/>
              <a:t>6/15/2022</a:t>
            </a:fld>
            <a:endParaRPr lang="en-US"/>
          </a:p>
        </p:txBody>
      </p:sp>
      <p:sp>
        <p:nvSpPr>
          <p:cNvPr id="6" name="Footer Placeholder 5">
            <a:extLst>
              <a:ext uri="{FF2B5EF4-FFF2-40B4-BE49-F238E27FC236}">
                <a16:creationId xmlns:a16="http://schemas.microsoft.com/office/drawing/2014/main" id="{1773EB30-5336-B642-95AD-018D4E571864}"/>
              </a:ext>
            </a:extLst>
          </p:cNvPr>
          <p:cNvSpPr>
            <a:spLocks noGrp="1"/>
          </p:cNvSpPr>
          <p:nvPr>
            <p:ph type="ftr" sz="quarter" idx="11"/>
          </p:nvPr>
        </p:nvSpPr>
        <p:spPr/>
        <p:txBody>
          <a:bodyPr/>
          <a:lstStyle/>
          <a:p>
            <a:r>
              <a:rPr lang="en-US"/>
              <a:t>NASA Cryospheric Sciences Program</a:t>
            </a:r>
          </a:p>
        </p:txBody>
      </p:sp>
      <p:sp>
        <p:nvSpPr>
          <p:cNvPr id="7" name="Slide Number Placeholder 6">
            <a:extLst>
              <a:ext uri="{FF2B5EF4-FFF2-40B4-BE49-F238E27FC236}">
                <a16:creationId xmlns:a16="http://schemas.microsoft.com/office/drawing/2014/main" id="{D988AA56-9B4D-5A43-B3C0-BD7B7AF19F6A}"/>
              </a:ext>
            </a:extLst>
          </p:cNvPr>
          <p:cNvSpPr>
            <a:spLocks noGrp="1"/>
          </p:cNvSpPr>
          <p:nvPr>
            <p:ph type="sldNum" sz="quarter" idx="12"/>
          </p:nvPr>
        </p:nvSpPr>
        <p:spPr/>
        <p:txBody>
          <a:bodyPr/>
          <a:lstStyle/>
          <a:p>
            <a:fld id="{4A469C36-4982-3749-BA68-86A8BEF15E53}" type="slidenum">
              <a:rPr lang="en-US" smtClean="0"/>
              <a:t>‹#›</a:t>
            </a:fld>
            <a:endParaRPr lang="en-US"/>
          </a:p>
        </p:txBody>
      </p:sp>
    </p:spTree>
    <p:extLst>
      <p:ext uri="{BB962C8B-B14F-4D97-AF65-F5344CB8AC3E}">
        <p14:creationId xmlns:p14="http://schemas.microsoft.com/office/powerpoint/2010/main" val="395982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78469-C3D3-B94E-BF0D-F23F71081F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407B24-3B1B-EE43-85FE-00E0F856A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E8BDD0-511B-1A49-B7FF-3E1219DBA9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8825F-B60E-EB4C-8A15-5283A56493B0}" type="datetime1">
              <a:rPr lang="en-US" smtClean="0"/>
              <a:t>6/15/2022</a:t>
            </a:fld>
            <a:endParaRPr lang="en-US"/>
          </a:p>
        </p:txBody>
      </p:sp>
      <p:sp>
        <p:nvSpPr>
          <p:cNvPr id="5" name="Footer Placeholder 4">
            <a:extLst>
              <a:ext uri="{FF2B5EF4-FFF2-40B4-BE49-F238E27FC236}">
                <a16:creationId xmlns:a16="http://schemas.microsoft.com/office/drawing/2014/main" id="{7E930820-5E6E-BE4D-A8BF-FF5F0A6CC0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NASA Cryospheric Sciences Program</a:t>
            </a:r>
          </a:p>
        </p:txBody>
      </p:sp>
      <p:sp>
        <p:nvSpPr>
          <p:cNvPr id="6" name="Slide Number Placeholder 5">
            <a:extLst>
              <a:ext uri="{FF2B5EF4-FFF2-40B4-BE49-F238E27FC236}">
                <a16:creationId xmlns:a16="http://schemas.microsoft.com/office/drawing/2014/main" id="{62974CC2-2750-3746-BB95-8DAE1A581B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69C36-4982-3749-BA68-86A8BEF15E53}" type="slidenum">
              <a:rPr lang="en-US" smtClean="0"/>
              <a:t>‹#›</a:t>
            </a:fld>
            <a:endParaRPr lang="en-US"/>
          </a:p>
        </p:txBody>
      </p:sp>
    </p:spTree>
    <p:extLst>
      <p:ext uri="{BB962C8B-B14F-4D97-AF65-F5344CB8AC3E}">
        <p14:creationId xmlns:p14="http://schemas.microsoft.com/office/powerpoint/2010/main" val="247275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sa.cnf.io/sessions/hyb3/#!/dashboar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cience.nasa.gov/researchers/dual-anonymous-peer-revie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A5F99-476C-FE44-9795-56B976FA3668}"/>
              </a:ext>
            </a:extLst>
          </p:cNvPr>
          <p:cNvSpPr>
            <a:spLocks noGrp="1"/>
          </p:cNvSpPr>
          <p:nvPr>
            <p:ph type="ctrTitle"/>
          </p:nvPr>
        </p:nvSpPr>
        <p:spPr>
          <a:xfrm>
            <a:off x="1987826" y="1122363"/>
            <a:ext cx="8680173" cy="2387600"/>
          </a:xfrm>
        </p:spPr>
        <p:txBody>
          <a:bodyPr/>
          <a:lstStyle/>
          <a:p>
            <a:r>
              <a:rPr lang="en-US">
                <a:latin typeface="Arial"/>
                <a:cs typeface="Arial"/>
              </a:rPr>
              <a:t>A.32 Studies with ICESat-2</a:t>
            </a:r>
            <a:br>
              <a:rPr lang="en-US"/>
            </a:br>
            <a:r>
              <a:rPr lang="en-US">
                <a:latin typeface="Arial"/>
                <a:cs typeface="Arial"/>
              </a:rPr>
              <a:t>Dual-Anonymous Peer Review for ROSES 2022</a:t>
            </a:r>
          </a:p>
        </p:txBody>
      </p:sp>
      <p:sp>
        <p:nvSpPr>
          <p:cNvPr id="3" name="Subtitle 2">
            <a:extLst>
              <a:ext uri="{FF2B5EF4-FFF2-40B4-BE49-F238E27FC236}">
                <a16:creationId xmlns:a16="http://schemas.microsoft.com/office/drawing/2014/main" id="{0EAC5189-6D12-3F48-977B-5AC810DDD437}"/>
              </a:ext>
            </a:extLst>
          </p:cNvPr>
          <p:cNvSpPr>
            <a:spLocks noGrp="1"/>
          </p:cNvSpPr>
          <p:nvPr>
            <p:ph type="subTitle" idx="1"/>
          </p:nvPr>
        </p:nvSpPr>
        <p:spPr>
          <a:xfrm>
            <a:off x="2295149" y="4188192"/>
            <a:ext cx="7603523" cy="1655762"/>
          </a:xfrm>
        </p:spPr>
        <p:txBody>
          <a:bodyPr vert="horz" lIns="91440" tIns="45720" rIns="91440" bIns="45720" rtlCol="0" anchor="t">
            <a:normAutofit fontScale="92500" lnSpcReduction="10000"/>
          </a:bodyPr>
          <a:lstStyle/>
          <a:p>
            <a:pPr algn="ctr">
              <a:lnSpc>
                <a:spcPct val="100000"/>
              </a:lnSpc>
              <a:spcBef>
                <a:spcPts val="0"/>
              </a:spcBef>
            </a:pPr>
            <a:r>
              <a:rPr lang="en-US"/>
              <a:t>Please submit any questions you have anonymously (or upvote existing questions) during this presentation via the following link:</a:t>
            </a:r>
            <a:endParaRPr lang="en-US" b="0"/>
          </a:p>
          <a:p>
            <a:pPr algn="ctr">
              <a:lnSpc>
                <a:spcPct val="100000"/>
              </a:lnSpc>
              <a:spcBef>
                <a:spcPts val="0"/>
              </a:spcBef>
            </a:pPr>
            <a:endParaRPr lang="en-US" b="0"/>
          </a:p>
          <a:p>
            <a:pPr algn="ctr">
              <a:lnSpc>
                <a:spcPct val="100000"/>
              </a:lnSpc>
              <a:spcBef>
                <a:spcPts val="0"/>
              </a:spcBef>
            </a:pPr>
            <a:r>
              <a:rPr lang="en-US">
                <a:hlinkClick r:id="rId3"/>
              </a:rPr>
              <a:t>https://nasa.cnf.io/sessions/hyb3/#!/dashboard</a:t>
            </a:r>
            <a:endParaRPr lang="en-US"/>
          </a:p>
        </p:txBody>
      </p:sp>
      <p:sp>
        <p:nvSpPr>
          <p:cNvPr id="4" name="Date Placeholder 3">
            <a:extLst>
              <a:ext uri="{FF2B5EF4-FFF2-40B4-BE49-F238E27FC236}">
                <a16:creationId xmlns:a16="http://schemas.microsoft.com/office/drawing/2014/main" id="{1503DF30-FA9A-2349-BADA-5263C65FB17C}"/>
              </a:ext>
            </a:extLst>
          </p:cNvPr>
          <p:cNvSpPr>
            <a:spLocks noGrp="1"/>
          </p:cNvSpPr>
          <p:nvPr>
            <p:ph type="dt" sz="half" idx="10"/>
          </p:nvPr>
        </p:nvSpPr>
        <p:spPr/>
        <p:txBody>
          <a:bodyPr/>
          <a:lstStyle/>
          <a:p>
            <a:fld id="{64B2D930-2F7C-394E-A966-DF513E080D2B}" type="datetime1">
              <a:rPr lang="en-US" smtClean="0"/>
              <a:t>6/15/2022</a:t>
            </a:fld>
            <a:endParaRPr lang="en-US">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1C95A85C-8955-3945-861D-D17781CC5FC9}"/>
              </a:ext>
            </a:extLst>
          </p:cNvPr>
          <p:cNvSpPr>
            <a:spLocks noGrp="1"/>
          </p:cNvSpPr>
          <p:nvPr>
            <p:ph type="ftr" sz="quarter" idx="11"/>
          </p:nvPr>
        </p:nvSpPr>
        <p:spPr/>
        <p:txBody>
          <a:bodyPr/>
          <a:lstStyle/>
          <a:p>
            <a:r>
              <a:rPr lang="en-US"/>
              <a:t>NASA Cryospheric Sciences Program</a:t>
            </a:r>
            <a:endParaRPr lang="en-US">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23D2F957-B38C-AD42-BF30-349FBAD2BAAF}"/>
              </a:ext>
            </a:extLst>
          </p:cNvPr>
          <p:cNvSpPr>
            <a:spLocks noGrp="1"/>
          </p:cNvSpPr>
          <p:nvPr>
            <p:ph type="sldNum" sz="quarter" idx="12"/>
          </p:nvPr>
        </p:nvSpPr>
        <p:spPr/>
        <p:txBody>
          <a:bodyPr/>
          <a:lstStyle/>
          <a:p>
            <a:fld id="{4A469C36-4982-3749-BA68-86A8BEF15E53}" type="slidenum">
              <a:rPr lang="en-US" smtClean="0"/>
              <a:pPr/>
              <a:t>1</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2541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35A0CC6-C827-284B-A12F-156E910B363A}"/>
              </a:ext>
            </a:extLst>
          </p:cNvPr>
          <p:cNvSpPr>
            <a:spLocks noGrp="1"/>
          </p:cNvSpPr>
          <p:nvPr>
            <p:ph type="title"/>
          </p:nvPr>
        </p:nvSpPr>
        <p:spPr>
          <a:xfrm>
            <a:off x="1583704" y="2954357"/>
            <a:ext cx="10354558" cy="646331"/>
          </a:xfrm>
        </p:spPr>
        <p:txBody>
          <a:bodyPr>
            <a:normAutofit fontScale="90000"/>
          </a:bodyPr>
          <a:lstStyle/>
          <a:p>
            <a:r>
              <a:rPr lang="en-US" b="1"/>
              <a:t>It is difficult to completely interrupt biases through training alone.</a:t>
            </a:r>
            <a:br>
              <a:rPr lang="en-US" b="1"/>
            </a:br>
            <a:br>
              <a:rPr lang="en-US" b="1"/>
            </a:br>
            <a:r>
              <a:rPr lang="en-US" b="1"/>
              <a:t>The DAPR process does not remove the need for structural changes in order to improve DEI.</a:t>
            </a:r>
          </a:p>
        </p:txBody>
      </p:sp>
      <p:sp>
        <p:nvSpPr>
          <p:cNvPr id="4" name="Slide Number Placeholder 3">
            <a:extLst>
              <a:ext uri="{FF2B5EF4-FFF2-40B4-BE49-F238E27FC236}">
                <a16:creationId xmlns:a16="http://schemas.microsoft.com/office/drawing/2014/main" id="{D06EF2D0-9926-FC43-814C-2FE284E444BD}"/>
              </a:ext>
            </a:extLst>
          </p:cNvPr>
          <p:cNvSpPr>
            <a:spLocks noGrp="1"/>
          </p:cNvSpPr>
          <p:nvPr>
            <p:ph type="sldNum" sz="quarter" idx="4294967295"/>
          </p:nvPr>
        </p:nvSpPr>
        <p:spPr>
          <a:xfrm>
            <a:off x="9448800" y="6423025"/>
            <a:ext cx="2743200" cy="365125"/>
          </a:xfrm>
        </p:spPr>
        <p:txBody>
          <a:bodyPr/>
          <a:lstStyle/>
          <a:p>
            <a:fld id="{2E8C51FE-49D9-314D-9957-ABBF7DDE8782}" type="slidenum">
              <a:rPr lang="en-US" smtClean="0"/>
              <a:pPr/>
              <a:t>10</a:t>
            </a:fld>
            <a:endParaRPr lang="en-US"/>
          </a:p>
        </p:txBody>
      </p:sp>
      <p:sp>
        <p:nvSpPr>
          <p:cNvPr id="6" name="Date Placeholder 3">
            <a:extLst>
              <a:ext uri="{FF2B5EF4-FFF2-40B4-BE49-F238E27FC236}">
                <a16:creationId xmlns:a16="http://schemas.microsoft.com/office/drawing/2014/main" id="{D0F4F28E-DA05-A14A-A597-B6F7554CD6E4}"/>
              </a:ext>
            </a:extLst>
          </p:cNvPr>
          <p:cNvSpPr>
            <a:spLocks noGrp="1"/>
          </p:cNvSpPr>
          <p:nvPr>
            <p:ph type="dt" sz="half" idx="10"/>
          </p:nvPr>
        </p:nvSpPr>
        <p:spPr>
          <a:xfrm>
            <a:off x="838200" y="6356350"/>
            <a:ext cx="2743200" cy="365125"/>
          </a:xfrm>
        </p:spPr>
        <p:txBody>
          <a:bodyPr/>
          <a:lstStyle/>
          <a:p>
            <a:fld id="{A30B4172-86BF-994A-897F-F46B93E37E3C}" type="datetime1">
              <a:rPr lang="en-US" smtClean="0"/>
              <a:t>6/15/2022</a:t>
            </a:fld>
            <a:endParaRPr lang="en-US">
              <a:solidFill>
                <a:schemeClr val="tx1"/>
              </a:solidFill>
            </a:endParaRPr>
          </a:p>
        </p:txBody>
      </p:sp>
      <p:sp>
        <p:nvSpPr>
          <p:cNvPr id="7" name="Footer Placeholder 4">
            <a:extLst>
              <a:ext uri="{FF2B5EF4-FFF2-40B4-BE49-F238E27FC236}">
                <a16:creationId xmlns:a16="http://schemas.microsoft.com/office/drawing/2014/main" id="{EF4F2D71-6903-FE44-B4AC-65979C8CB15C}"/>
              </a:ext>
            </a:extLst>
          </p:cNvPr>
          <p:cNvSpPr>
            <a:spLocks noGrp="1"/>
          </p:cNvSpPr>
          <p:nvPr>
            <p:ph type="ftr" sz="quarter" idx="11"/>
          </p:nvPr>
        </p:nvSpPr>
        <p:spPr>
          <a:xfrm>
            <a:off x="4038600" y="6356350"/>
            <a:ext cx="4114800" cy="365125"/>
          </a:xfrm>
        </p:spPr>
        <p:txBody>
          <a:bodyPr/>
          <a:lstStyle/>
          <a:p>
            <a:r>
              <a:rPr lang="en-US"/>
              <a:t>NASA Cryospheric Sciences Program</a:t>
            </a:r>
            <a:endParaRPr lang="en-US" b="1"/>
          </a:p>
        </p:txBody>
      </p:sp>
    </p:spTree>
    <p:extLst>
      <p:ext uri="{BB962C8B-B14F-4D97-AF65-F5344CB8AC3E}">
        <p14:creationId xmlns:p14="http://schemas.microsoft.com/office/powerpoint/2010/main" val="27550082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04820-9B60-AF49-8290-75949A0423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DADD9A-14C0-4A4C-A3F0-17A1D9A79A6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5A786CA1-1900-1547-A9F8-71C62B577EE4}"/>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B2C80DAD-5F6B-CF4E-83A1-06734AEF7D84}"/>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C3D751B7-E27E-A741-8C5B-72E5CF7BCD74}"/>
              </a:ext>
            </a:extLst>
          </p:cNvPr>
          <p:cNvSpPr>
            <a:spLocks noGrp="1"/>
          </p:cNvSpPr>
          <p:nvPr>
            <p:ph type="sldNum" sz="quarter" idx="12"/>
          </p:nvPr>
        </p:nvSpPr>
        <p:spPr/>
        <p:txBody>
          <a:bodyPr/>
          <a:lstStyle/>
          <a:p>
            <a:fld id="{4A469C36-4982-3749-BA68-86A8BEF15E53}" type="slidenum">
              <a:rPr lang="en-US" smtClean="0"/>
              <a:pPr/>
              <a:t>11</a:t>
            </a:fld>
            <a:endParaRPr lang="en-US"/>
          </a:p>
        </p:txBody>
      </p:sp>
      <p:sp>
        <p:nvSpPr>
          <p:cNvPr id="7" name="Title 1">
            <a:extLst>
              <a:ext uri="{FF2B5EF4-FFF2-40B4-BE49-F238E27FC236}">
                <a16:creationId xmlns:a16="http://schemas.microsoft.com/office/drawing/2014/main" id="{D87C2E4A-A776-354E-986B-6A600AF49114}"/>
              </a:ext>
            </a:extLst>
          </p:cNvPr>
          <p:cNvSpPr txBox="1">
            <a:spLocks/>
          </p:cNvSpPr>
          <p:nvPr/>
        </p:nvSpPr>
        <p:spPr>
          <a:xfrm>
            <a:off x="1005840" y="651177"/>
            <a:ext cx="10393680" cy="646331"/>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a:t>Double-Blind, aka Dual-Anonymous Review</a:t>
            </a:r>
          </a:p>
        </p:txBody>
      </p:sp>
      <p:sp>
        <p:nvSpPr>
          <p:cNvPr id="8" name="Slide Number Placeholder 3">
            <a:extLst>
              <a:ext uri="{FF2B5EF4-FFF2-40B4-BE49-F238E27FC236}">
                <a16:creationId xmlns:a16="http://schemas.microsoft.com/office/drawing/2014/main" id="{B0641D86-02FE-4E49-A8BD-65942C1C9625}"/>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E8C51FE-49D9-314D-9957-ABBF7DDE8782}" type="slidenum">
              <a:rPr lang="en-US" smtClean="0"/>
              <a:pPr/>
              <a:t>11</a:t>
            </a:fld>
            <a:endParaRPr lang="en-US"/>
          </a:p>
        </p:txBody>
      </p:sp>
      <p:pic>
        <p:nvPicPr>
          <p:cNvPr id="9" name="Picture 8">
            <a:extLst>
              <a:ext uri="{FF2B5EF4-FFF2-40B4-BE49-F238E27FC236}">
                <a16:creationId xmlns:a16="http://schemas.microsoft.com/office/drawing/2014/main" id="{D888F285-FF13-CC4D-89DA-9397C244586C}"/>
              </a:ext>
            </a:extLst>
          </p:cNvPr>
          <p:cNvPicPr>
            <a:picLocks noChangeAspect="1"/>
          </p:cNvPicPr>
          <p:nvPr/>
        </p:nvPicPr>
        <p:blipFill rotWithShape="1">
          <a:blip r:embed="rId2"/>
          <a:srcRect b="-1636"/>
          <a:stretch/>
        </p:blipFill>
        <p:spPr>
          <a:xfrm>
            <a:off x="829920" y="1695582"/>
            <a:ext cx="5266080" cy="2164341"/>
          </a:xfrm>
          <a:prstGeom prst="rect">
            <a:avLst/>
          </a:prstGeom>
        </p:spPr>
      </p:pic>
      <p:pic>
        <p:nvPicPr>
          <p:cNvPr id="10" name="Picture 2" descr="Cover image expansion">
            <a:extLst>
              <a:ext uri="{FF2B5EF4-FFF2-40B4-BE49-F238E27FC236}">
                <a16:creationId xmlns:a16="http://schemas.microsoft.com/office/drawing/2014/main" id="{3BCFD15F-37C4-8B49-B599-32D8CF693AA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77" t="314" r="977" b="67272"/>
          <a:stretch/>
        </p:blipFill>
        <p:spPr bwMode="auto">
          <a:xfrm>
            <a:off x="6588770" y="1695582"/>
            <a:ext cx="5090483" cy="216712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B0E6B16-1F99-0A4A-84E8-EB625688AF8C}"/>
              </a:ext>
            </a:extLst>
          </p:cNvPr>
          <p:cNvSpPr/>
          <p:nvPr/>
        </p:nvSpPr>
        <p:spPr>
          <a:xfrm>
            <a:off x="647700" y="4413935"/>
            <a:ext cx="5448300" cy="1015663"/>
          </a:xfrm>
          <a:prstGeom prst="rect">
            <a:avLst/>
          </a:prstGeom>
        </p:spPr>
        <p:txBody>
          <a:bodyPr wrap="square">
            <a:spAutoFit/>
          </a:bodyPr>
          <a:lstStyle/>
          <a:p>
            <a:pPr algn="ctr"/>
            <a:r>
              <a:rPr lang="en-US" sz="2000"/>
              <a:t>“In 1970, the top five orchestras in the U.S. had fewer than 5% women.  Today, some… are well into the 30s.” </a:t>
            </a:r>
          </a:p>
        </p:txBody>
      </p:sp>
      <p:sp>
        <p:nvSpPr>
          <p:cNvPr id="12" name="Rectangle 11">
            <a:extLst>
              <a:ext uri="{FF2B5EF4-FFF2-40B4-BE49-F238E27FC236}">
                <a16:creationId xmlns:a16="http://schemas.microsoft.com/office/drawing/2014/main" id="{85DE971C-F94E-0E47-81D8-0A9CC8A44348}"/>
              </a:ext>
            </a:extLst>
          </p:cNvPr>
          <p:cNvSpPr/>
          <p:nvPr/>
        </p:nvSpPr>
        <p:spPr>
          <a:xfrm>
            <a:off x="6514613" y="4413935"/>
            <a:ext cx="5238796" cy="1015663"/>
          </a:xfrm>
          <a:prstGeom prst="rect">
            <a:avLst/>
          </a:prstGeom>
        </p:spPr>
        <p:txBody>
          <a:bodyPr wrap="square">
            <a:spAutoFit/>
          </a:bodyPr>
          <a:lstStyle/>
          <a:p>
            <a:pPr algn="ctr"/>
            <a:r>
              <a:rPr lang="en-US" sz="2000" i="1"/>
              <a:t>Behavioral Ecology </a:t>
            </a:r>
            <a:r>
              <a:rPr lang="en-US" sz="2000"/>
              <a:t>switched to double-blind review, resulting in a significant increase in female first-authored publications</a:t>
            </a:r>
          </a:p>
        </p:txBody>
      </p:sp>
    </p:spTree>
    <p:extLst>
      <p:ext uri="{BB962C8B-B14F-4D97-AF65-F5344CB8AC3E}">
        <p14:creationId xmlns:p14="http://schemas.microsoft.com/office/powerpoint/2010/main" val="2170652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7F8803-B789-9747-AB19-6CD25C31007A}"/>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99AEA749-3B6B-1849-81F1-3CDBCEBEF85B}"/>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B502D95E-1671-B242-B832-416440DBC5D0}"/>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770186D8-5D50-AA4B-827A-B3DE19DC198C}"/>
              </a:ext>
            </a:extLst>
          </p:cNvPr>
          <p:cNvSpPr>
            <a:spLocks noGrp="1"/>
          </p:cNvSpPr>
          <p:nvPr>
            <p:ph type="sldNum" sz="quarter" idx="12"/>
          </p:nvPr>
        </p:nvSpPr>
        <p:spPr/>
        <p:txBody>
          <a:bodyPr/>
          <a:lstStyle/>
          <a:p>
            <a:fld id="{4A469C36-4982-3749-BA68-86A8BEF15E53}" type="slidenum">
              <a:rPr lang="en-US" smtClean="0"/>
              <a:pPr/>
              <a:t>12</a:t>
            </a:fld>
            <a:endParaRPr lang="en-US"/>
          </a:p>
        </p:txBody>
      </p:sp>
      <p:graphicFrame>
        <p:nvGraphicFramePr>
          <p:cNvPr id="7" name="Chart 6">
            <a:extLst>
              <a:ext uri="{FF2B5EF4-FFF2-40B4-BE49-F238E27FC236}">
                <a16:creationId xmlns:a16="http://schemas.microsoft.com/office/drawing/2014/main" id="{12248B5F-5C02-3D49-8BC3-47FD4747C37C}"/>
              </a:ext>
            </a:extLst>
          </p:cNvPr>
          <p:cNvGraphicFramePr>
            <a:graphicFrameLocks/>
          </p:cNvGraphicFramePr>
          <p:nvPr>
            <p:extLst>
              <p:ext uri="{D42A27DB-BD31-4B8C-83A1-F6EECF244321}">
                <p14:modId xmlns:p14="http://schemas.microsoft.com/office/powerpoint/2010/main" val="2306931078"/>
              </p:ext>
            </p:extLst>
          </p:nvPr>
        </p:nvGraphicFramePr>
        <p:xfrm>
          <a:off x="193964" y="1110764"/>
          <a:ext cx="11762509" cy="510377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a:extLst>
              <a:ext uri="{FF2B5EF4-FFF2-40B4-BE49-F238E27FC236}">
                <a16:creationId xmlns:a16="http://schemas.microsoft.com/office/drawing/2014/main" id="{89DB0DA6-FE5B-AC46-91F6-55664C514E1F}"/>
              </a:ext>
            </a:extLst>
          </p:cNvPr>
          <p:cNvSpPr txBox="1">
            <a:spLocks/>
          </p:cNvSpPr>
          <p:nvPr/>
        </p:nvSpPr>
        <p:spPr>
          <a:xfrm>
            <a:off x="334955" y="533682"/>
            <a:ext cx="11621518" cy="577081"/>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400"/>
              <a:t>Success Rate by Institution Type for ROSES Programs Prior to 2020 SMD Pilot (ADAP + Earth USPI + Habitable Worlds + Heliophysics Guest Investigator)</a:t>
            </a:r>
          </a:p>
        </p:txBody>
      </p:sp>
    </p:spTree>
    <p:extLst>
      <p:ext uri="{BB962C8B-B14F-4D97-AF65-F5344CB8AC3E}">
        <p14:creationId xmlns:p14="http://schemas.microsoft.com/office/powerpoint/2010/main" val="3251524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77A07B-9C7D-BF47-9045-B7DFC737467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62474FE1-24D4-1849-ABF3-CF03C921885C}"/>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7EF73947-1999-7547-9F02-3B946DA0B81A}"/>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5D631F91-874C-B546-A9B4-1A83C1E9B811}"/>
              </a:ext>
            </a:extLst>
          </p:cNvPr>
          <p:cNvSpPr>
            <a:spLocks noGrp="1"/>
          </p:cNvSpPr>
          <p:nvPr>
            <p:ph type="sldNum" sz="quarter" idx="12"/>
          </p:nvPr>
        </p:nvSpPr>
        <p:spPr/>
        <p:txBody>
          <a:bodyPr/>
          <a:lstStyle/>
          <a:p>
            <a:fld id="{4A469C36-4982-3749-BA68-86A8BEF15E53}" type="slidenum">
              <a:rPr lang="en-US" smtClean="0"/>
              <a:pPr/>
              <a:t>13</a:t>
            </a:fld>
            <a:endParaRPr lang="en-US"/>
          </a:p>
        </p:txBody>
      </p:sp>
      <p:sp>
        <p:nvSpPr>
          <p:cNvPr id="7" name="Title 1">
            <a:extLst>
              <a:ext uri="{FF2B5EF4-FFF2-40B4-BE49-F238E27FC236}">
                <a16:creationId xmlns:a16="http://schemas.microsoft.com/office/drawing/2014/main" id="{B27DF4B3-9D9F-A94D-9169-006E3F02839C}"/>
              </a:ext>
            </a:extLst>
          </p:cNvPr>
          <p:cNvSpPr txBox="1">
            <a:spLocks/>
          </p:cNvSpPr>
          <p:nvPr/>
        </p:nvSpPr>
        <p:spPr>
          <a:xfrm>
            <a:off x="1005840" y="616510"/>
            <a:ext cx="10393680" cy="646331"/>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a:t>Recent Astrophysics Data Analysis Program (ADAP) Results</a:t>
            </a:r>
          </a:p>
        </p:txBody>
      </p:sp>
      <p:graphicFrame>
        <p:nvGraphicFramePr>
          <p:cNvPr id="8" name="Chart 7">
            <a:extLst>
              <a:ext uri="{FF2B5EF4-FFF2-40B4-BE49-F238E27FC236}">
                <a16:creationId xmlns:a16="http://schemas.microsoft.com/office/drawing/2014/main" id="{03BA1576-F693-8C4A-8F54-9FD750C0F431}"/>
              </a:ext>
            </a:extLst>
          </p:cNvPr>
          <p:cNvGraphicFramePr>
            <a:graphicFrameLocks/>
          </p:cNvGraphicFramePr>
          <p:nvPr>
            <p:extLst>
              <p:ext uri="{D42A27DB-BD31-4B8C-83A1-F6EECF244321}">
                <p14:modId xmlns:p14="http://schemas.microsoft.com/office/powerpoint/2010/main" val="1646857818"/>
              </p:ext>
            </p:extLst>
          </p:nvPr>
        </p:nvGraphicFramePr>
        <p:xfrm>
          <a:off x="1283368" y="155659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916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90BB-0DB0-6C4A-85EC-86426E8FBB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BCEF61-7D4C-0042-819D-7E5AD78C5D10}"/>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853FA5B8-28AD-5F42-A741-2D3410273DD8}"/>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900EF873-BCA9-B14A-A4F6-FA1F71463C26}"/>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1AB4B795-F1B4-5C46-8727-E6464C5215BD}"/>
              </a:ext>
            </a:extLst>
          </p:cNvPr>
          <p:cNvSpPr>
            <a:spLocks noGrp="1"/>
          </p:cNvSpPr>
          <p:nvPr>
            <p:ph type="sldNum" sz="quarter" idx="12"/>
          </p:nvPr>
        </p:nvSpPr>
        <p:spPr/>
        <p:txBody>
          <a:bodyPr/>
          <a:lstStyle/>
          <a:p>
            <a:fld id="{4A469C36-4982-3749-BA68-86A8BEF15E53}" type="slidenum">
              <a:rPr lang="en-US" smtClean="0"/>
              <a:pPr/>
              <a:t>14</a:t>
            </a:fld>
            <a:endParaRPr lang="en-US"/>
          </a:p>
        </p:txBody>
      </p:sp>
      <p:sp>
        <p:nvSpPr>
          <p:cNvPr id="7" name="Title 5">
            <a:extLst>
              <a:ext uri="{FF2B5EF4-FFF2-40B4-BE49-F238E27FC236}">
                <a16:creationId xmlns:a16="http://schemas.microsoft.com/office/drawing/2014/main" id="{3CE7A50F-7A2A-EB43-A846-4688A24CC3BC}"/>
              </a:ext>
            </a:extLst>
          </p:cNvPr>
          <p:cNvSpPr txBox="1">
            <a:spLocks/>
          </p:cNvSpPr>
          <p:nvPr/>
        </p:nvSpPr>
        <p:spPr>
          <a:xfrm>
            <a:off x="960120" y="554723"/>
            <a:ext cx="10393680" cy="64633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a:t>Reviewer Surveys</a:t>
            </a:r>
          </a:p>
        </p:txBody>
      </p:sp>
      <p:graphicFrame>
        <p:nvGraphicFramePr>
          <p:cNvPr id="8" name="Chart 7">
            <a:extLst>
              <a:ext uri="{FF2B5EF4-FFF2-40B4-BE49-F238E27FC236}">
                <a16:creationId xmlns:a16="http://schemas.microsoft.com/office/drawing/2014/main" id="{5E65BDBC-B8B5-8641-8D47-12171CF25FE1}"/>
              </a:ext>
            </a:extLst>
          </p:cNvPr>
          <p:cNvGraphicFramePr>
            <a:graphicFrameLocks/>
          </p:cNvGraphicFramePr>
          <p:nvPr>
            <p:extLst>
              <p:ext uri="{D42A27DB-BD31-4B8C-83A1-F6EECF244321}">
                <p14:modId xmlns:p14="http://schemas.microsoft.com/office/powerpoint/2010/main" val="3397533553"/>
              </p:ext>
            </p:extLst>
          </p:nvPr>
        </p:nvGraphicFramePr>
        <p:xfrm>
          <a:off x="960120" y="1469985"/>
          <a:ext cx="4993215" cy="3980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D94CF0BF-3896-5144-8E37-DEF5CB4F488E}"/>
              </a:ext>
            </a:extLst>
          </p:cNvPr>
          <p:cNvGraphicFramePr>
            <a:graphicFrameLocks/>
          </p:cNvGraphicFramePr>
          <p:nvPr>
            <p:extLst>
              <p:ext uri="{D42A27DB-BD31-4B8C-83A1-F6EECF244321}">
                <p14:modId xmlns:p14="http://schemas.microsoft.com/office/powerpoint/2010/main" val="1367095150"/>
              </p:ext>
            </p:extLst>
          </p:nvPr>
        </p:nvGraphicFramePr>
        <p:xfrm>
          <a:off x="6648104" y="1469984"/>
          <a:ext cx="4993215" cy="3980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8651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DF35-64C1-9C49-AA33-18FB63AC4641}"/>
              </a:ext>
            </a:extLst>
          </p:cNvPr>
          <p:cNvSpPr>
            <a:spLocks noGrp="1"/>
          </p:cNvSpPr>
          <p:nvPr>
            <p:ph type="title"/>
          </p:nvPr>
        </p:nvSpPr>
        <p:spPr>
          <a:xfrm>
            <a:off x="1602557" y="365125"/>
            <a:ext cx="10096107" cy="1325563"/>
          </a:xfrm>
        </p:spPr>
        <p:txBody>
          <a:bodyPr/>
          <a:lstStyle/>
          <a:p>
            <a:r>
              <a:rPr lang="en-US"/>
              <a:t>Selection Statistics from Recent </a:t>
            </a:r>
            <a:r>
              <a:rPr lang="en-US" err="1"/>
              <a:t>Cryo</a:t>
            </a:r>
            <a:r>
              <a:rPr lang="en-US"/>
              <a:t> Solicitations</a:t>
            </a:r>
          </a:p>
        </p:txBody>
      </p:sp>
      <p:sp>
        <p:nvSpPr>
          <p:cNvPr id="3" name="Content Placeholder 2">
            <a:extLst>
              <a:ext uri="{FF2B5EF4-FFF2-40B4-BE49-F238E27FC236}">
                <a16:creationId xmlns:a16="http://schemas.microsoft.com/office/drawing/2014/main" id="{00B6EFD7-39B4-2145-9BBF-06033007F5F6}"/>
              </a:ext>
            </a:extLst>
          </p:cNvPr>
          <p:cNvSpPr>
            <a:spLocks noGrp="1"/>
          </p:cNvSpPr>
          <p:nvPr>
            <p:ph idx="1"/>
          </p:nvPr>
        </p:nvSpPr>
        <p:spPr>
          <a:xfrm>
            <a:off x="1602557" y="1759637"/>
            <a:ext cx="7772401" cy="4351338"/>
          </a:xfrm>
        </p:spPr>
        <p:txBody>
          <a:bodyPr/>
          <a:lstStyle/>
          <a:p>
            <a:r>
              <a:rPr lang="en-US"/>
              <a:t>ROSES 2019</a:t>
            </a:r>
          </a:p>
          <a:p>
            <a:pPr lvl="1"/>
            <a:r>
              <a:rPr lang="en-US"/>
              <a:t>Studies with ICESat-2</a:t>
            </a:r>
          </a:p>
          <a:p>
            <a:pPr lvl="2"/>
            <a:r>
              <a:rPr lang="en-US"/>
              <a:t>96 proposals submitted (68 M, 28 F)</a:t>
            </a:r>
          </a:p>
          <a:p>
            <a:pPr lvl="2"/>
            <a:r>
              <a:rPr lang="en-US"/>
              <a:t>24 proposals selected (15 M, 9 F; 22.1% M, 32.1% F)</a:t>
            </a:r>
          </a:p>
          <a:p>
            <a:r>
              <a:rPr lang="en-US"/>
              <a:t>ROSES 2020</a:t>
            </a:r>
          </a:p>
          <a:p>
            <a:pPr lvl="1"/>
            <a:r>
              <a:rPr lang="en-US"/>
              <a:t>Cryospheric Sciences</a:t>
            </a:r>
          </a:p>
          <a:p>
            <a:pPr lvl="2"/>
            <a:r>
              <a:rPr lang="en-US"/>
              <a:t>80 proposals submitted (57 M, 23 F)</a:t>
            </a:r>
          </a:p>
          <a:p>
            <a:pPr lvl="2"/>
            <a:r>
              <a:rPr lang="en-US"/>
              <a:t>18 proposals selected (14 M, 4 F; 24.6% M, 17.4% F)</a:t>
            </a:r>
          </a:p>
          <a:p>
            <a:pPr lvl="1"/>
            <a:r>
              <a:rPr lang="en-US"/>
              <a:t>Studies with ICESat-2</a:t>
            </a:r>
          </a:p>
          <a:p>
            <a:pPr lvl="2"/>
            <a:r>
              <a:rPr lang="en-US"/>
              <a:t>24 proposals submitted (17 M, 7 F)</a:t>
            </a:r>
          </a:p>
          <a:p>
            <a:pPr lvl="2"/>
            <a:r>
              <a:rPr lang="en-US"/>
              <a:t>10 proposals selected (6 M, 4 F; 35.3% M, 57.1% F)</a:t>
            </a:r>
          </a:p>
        </p:txBody>
      </p:sp>
      <p:sp>
        <p:nvSpPr>
          <p:cNvPr id="4" name="Date Placeholder 3">
            <a:extLst>
              <a:ext uri="{FF2B5EF4-FFF2-40B4-BE49-F238E27FC236}">
                <a16:creationId xmlns:a16="http://schemas.microsoft.com/office/drawing/2014/main" id="{4590D7A7-83C9-BD49-80C9-27006403A116}"/>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3D19F219-C9A1-7F47-835E-E8B542030C17}"/>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54B5B89F-018D-F445-AE47-448D5322C532}"/>
              </a:ext>
            </a:extLst>
          </p:cNvPr>
          <p:cNvSpPr>
            <a:spLocks noGrp="1"/>
          </p:cNvSpPr>
          <p:nvPr>
            <p:ph type="sldNum" sz="quarter" idx="12"/>
          </p:nvPr>
        </p:nvSpPr>
        <p:spPr/>
        <p:txBody>
          <a:bodyPr/>
          <a:lstStyle/>
          <a:p>
            <a:fld id="{4A469C36-4982-3749-BA68-86A8BEF15E53}" type="slidenum">
              <a:rPr lang="en-US" smtClean="0"/>
              <a:pPr/>
              <a:t>15</a:t>
            </a:fld>
            <a:endParaRPr lang="en-US"/>
          </a:p>
        </p:txBody>
      </p:sp>
    </p:spTree>
    <p:extLst>
      <p:ext uri="{BB962C8B-B14F-4D97-AF65-F5344CB8AC3E}">
        <p14:creationId xmlns:p14="http://schemas.microsoft.com/office/powerpoint/2010/main" val="4262337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1BC13-D124-06BD-C8F4-C549ED59D5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212339-4E14-BCD8-74B0-2EE1AA2A8B7F}"/>
              </a:ext>
            </a:extLst>
          </p:cNvPr>
          <p:cNvSpPr>
            <a:spLocks noGrp="1"/>
          </p:cNvSpPr>
          <p:nvPr>
            <p:ph idx="1"/>
          </p:nvPr>
        </p:nvSpPr>
        <p:spPr>
          <a:xfrm>
            <a:off x="1602558" y="2506662"/>
            <a:ext cx="9751242" cy="4351338"/>
          </a:xfrm>
        </p:spPr>
        <p:txBody>
          <a:bodyPr>
            <a:normAutofit/>
          </a:bodyPr>
          <a:lstStyle/>
          <a:p>
            <a:r>
              <a:rPr lang="en-US"/>
              <a:t>ROSES 2021</a:t>
            </a:r>
          </a:p>
          <a:p>
            <a:pPr lvl="1"/>
            <a:r>
              <a:rPr lang="en-US" sz="2800"/>
              <a:t>Cryospheric Sciences (</a:t>
            </a:r>
            <a:r>
              <a:rPr lang="en-US" sz="2800" b="1" u="sng"/>
              <a:t>DAPR</a:t>
            </a:r>
            <a:r>
              <a:rPr lang="en-US" sz="2800"/>
              <a:t>)</a:t>
            </a:r>
          </a:p>
          <a:p>
            <a:pPr lvl="2"/>
            <a:r>
              <a:rPr lang="en-US" sz="2800"/>
              <a:t>33 proposals submitted (23 M, 11 F)</a:t>
            </a:r>
          </a:p>
          <a:p>
            <a:pPr lvl="2"/>
            <a:r>
              <a:rPr lang="en-US" sz="2800"/>
              <a:t>11 proposals selected (6 M, 5 F; 26% M, 45% F)</a:t>
            </a:r>
          </a:p>
          <a:p>
            <a:pPr lvl="3"/>
            <a:r>
              <a:rPr lang="en-US" sz="2600"/>
              <a:t>5 early career PIs selected</a:t>
            </a:r>
          </a:p>
          <a:p>
            <a:pPr lvl="3"/>
            <a:r>
              <a:rPr lang="en-US" sz="2600"/>
              <a:t>7 were new PIs to the cryospheric sciences program</a:t>
            </a:r>
          </a:p>
        </p:txBody>
      </p:sp>
      <p:sp>
        <p:nvSpPr>
          <p:cNvPr id="4" name="Date Placeholder 3">
            <a:extLst>
              <a:ext uri="{FF2B5EF4-FFF2-40B4-BE49-F238E27FC236}">
                <a16:creationId xmlns:a16="http://schemas.microsoft.com/office/drawing/2014/main" id="{F10C3911-28D7-3343-E855-9C31BE9C12B1}"/>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40CD488C-8176-C0F0-5E59-D969C9B8BB62}"/>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9E320A6C-6457-23F3-5349-85187BBDA3B3}"/>
              </a:ext>
            </a:extLst>
          </p:cNvPr>
          <p:cNvSpPr>
            <a:spLocks noGrp="1"/>
          </p:cNvSpPr>
          <p:nvPr>
            <p:ph type="sldNum" sz="quarter" idx="12"/>
          </p:nvPr>
        </p:nvSpPr>
        <p:spPr/>
        <p:txBody>
          <a:bodyPr/>
          <a:lstStyle/>
          <a:p>
            <a:fld id="{4A469C36-4982-3749-BA68-86A8BEF15E53}" type="slidenum">
              <a:rPr lang="en-US" smtClean="0"/>
              <a:pPr/>
              <a:t>16</a:t>
            </a:fld>
            <a:endParaRPr lang="en-US"/>
          </a:p>
        </p:txBody>
      </p:sp>
      <p:sp>
        <p:nvSpPr>
          <p:cNvPr id="7" name="Title 1">
            <a:extLst>
              <a:ext uri="{FF2B5EF4-FFF2-40B4-BE49-F238E27FC236}">
                <a16:creationId xmlns:a16="http://schemas.microsoft.com/office/drawing/2014/main" id="{315A3B5C-27DE-7D07-E8E1-327FE9EC0D50}"/>
              </a:ext>
            </a:extLst>
          </p:cNvPr>
          <p:cNvSpPr txBox="1">
            <a:spLocks/>
          </p:cNvSpPr>
          <p:nvPr/>
        </p:nvSpPr>
        <p:spPr>
          <a:xfrm>
            <a:off x="1602557" y="365125"/>
            <a:ext cx="1009610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a:t>Selection Statistics from Recent Cryo Solicitations</a:t>
            </a:r>
          </a:p>
        </p:txBody>
      </p:sp>
    </p:spTree>
    <p:extLst>
      <p:ext uri="{BB962C8B-B14F-4D97-AF65-F5344CB8AC3E}">
        <p14:creationId xmlns:p14="http://schemas.microsoft.com/office/powerpoint/2010/main" val="1714475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2D8C-9841-3942-951D-1DECAA2A8FA9}"/>
              </a:ext>
            </a:extLst>
          </p:cNvPr>
          <p:cNvSpPr>
            <a:spLocks noGrp="1"/>
          </p:cNvSpPr>
          <p:nvPr>
            <p:ph type="title"/>
          </p:nvPr>
        </p:nvSpPr>
        <p:spPr>
          <a:xfrm>
            <a:off x="2587924" y="217477"/>
            <a:ext cx="9059174" cy="1325563"/>
          </a:xfrm>
        </p:spPr>
        <p:txBody>
          <a:bodyPr>
            <a:normAutofit/>
          </a:bodyPr>
          <a:lstStyle/>
          <a:p>
            <a:r>
              <a:rPr lang="en-US" sz="3600"/>
              <a:t>What did the recent ROSES 2021 Cryospheric Sciences panel think?</a:t>
            </a:r>
          </a:p>
        </p:txBody>
      </p:sp>
      <p:sp>
        <p:nvSpPr>
          <p:cNvPr id="7" name="Rectangle 6">
            <a:extLst>
              <a:ext uri="{FF2B5EF4-FFF2-40B4-BE49-F238E27FC236}">
                <a16:creationId xmlns:a16="http://schemas.microsoft.com/office/drawing/2014/main" id="{B58B1CED-9089-CB4F-97E9-A8AF9B526B3D}"/>
              </a:ext>
            </a:extLst>
          </p:cNvPr>
          <p:cNvSpPr/>
          <p:nvPr/>
        </p:nvSpPr>
        <p:spPr>
          <a:xfrm>
            <a:off x="1691308" y="1616909"/>
            <a:ext cx="8809383" cy="1384995"/>
          </a:xfrm>
          <a:prstGeom prst="rect">
            <a:avLst/>
          </a:prstGeom>
        </p:spPr>
        <p:txBody>
          <a:bodyPr wrap="square">
            <a:spAutoFit/>
          </a:bodyPr>
          <a:lstStyle/>
          <a:p>
            <a:r>
              <a:rPr lang="en-US" sz="2100" i="1">
                <a:solidFill>
                  <a:srgbClr val="000000"/>
                </a:solidFill>
                <a:latin typeface="Calibri" panose="020F0502020204030204" pitchFamily="34" charset="0"/>
              </a:rPr>
              <a:t>“Thanks for having me on the panel! I enjoyed it and </a:t>
            </a:r>
            <a:r>
              <a:rPr lang="en-US" sz="2100" b="1" i="1">
                <a:solidFill>
                  <a:srgbClr val="000000"/>
                </a:solidFill>
                <a:latin typeface="Calibri" panose="020F0502020204030204" pitchFamily="34" charset="0"/>
              </a:rPr>
              <a:t>found it super useful for my future proposal writing exercises</a:t>
            </a:r>
            <a:r>
              <a:rPr lang="en-US" sz="2100" i="1">
                <a:solidFill>
                  <a:srgbClr val="000000"/>
                </a:solidFill>
                <a:latin typeface="Calibri" panose="020F0502020204030204" pitchFamily="34" charset="0"/>
              </a:rPr>
              <a:t>. The DAPR process was excellent, and I hope NASA will continue to extend it to more solicitations. Hopefully, NSF will get onboard with DAPR soon too.”</a:t>
            </a:r>
            <a:endParaRPr lang="en-US" sz="2100" i="1"/>
          </a:p>
        </p:txBody>
      </p:sp>
      <p:sp>
        <p:nvSpPr>
          <p:cNvPr id="8" name="Rectangle 7">
            <a:extLst>
              <a:ext uri="{FF2B5EF4-FFF2-40B4-BE49-F238E27FC236}">
                <a16:creationId xmlns:a16="http://schemas.microsoft.com/office/drawing/2014/main" id="{0DDEBB20-471B-BA4F-8730-7073D3E5D8AA}"/>
              </a:ext>
            </a:extLst>
          </p:cNvPr>
          <p:cNvSpPr/>
          <p:nvPr/>
        </p:nvSpPr>
        <p:spPr>
          <a:xfrm>
            <a:off x="3313043" y="3325182"/>
            <a:ext cx="8580783" cy="1061829"/>
          </a:xfrm>
          <a:prstGeom prst="rect">
            <a:avLst/>
          </a:prstGeom>
        </p:spPr>
        <p:txBody>
          <a:bodyPr wrap="square">
            <a:spAutoFit/>
          </a:bodyPr>
          <a:lstStyle/>
          <a:p>
            <a:r>
              <a:rPr lang="en-US" sz="2100" i="1">
                <a:solidFill>
                  <a:srgbClr val="000000"/>
                </a:solidFill>
                <a:latin typeface="-webkit-standard"/>
              </a:rPr>
              <a:t> ”I'm really liking the DAPR format! </a:t>
            </a:r>
            <a:r>
              <a:rPr lang="en-US" sz="2100" b="1" i="1">
                <a:solidFill>
                  <a:srgbClr val="000000"/>
                </a:solidFill>
                <a:latin typeface="-webkit-standard"/>
              </a:rPr>
              <a:t>The panel is really focused on the science of the proposals</a:t>
            </a:r>
            <a:r>
              <a:rPr lang="en-US" sz="2100" i="1">
                <a:solidFill>
                  <a:srgbClr val="000000"/>
                </a:solidFill>
                <a:latin typeface="-webkit-standard"/>
              </a:rPr>
              <a:t> with seemingly limited bias/distraction from the potential personnel.”</a:t>
            </a:r>
            <a:endParaRPr lang="en-US" sz="2100" i="1"/>
          </a:p>
        </p:txBody>
      </p:sp>
      <p:sp>
        <p:nvSpPr>
          <p:cNvPr id="10" name="Rectangle 9">
            <a:extLst>
              <a:ext uri="{FF2B5EF4-FFF2-40B4-BE49-F238E27FC236}">
                <a16:creationId xmlns:a16="http://schemas.microsoft.com/office/drawing/2014/main" id="{002BAC70-D5F0-7F4C-A50A-1F8F7E9B8C46}"/>
              </a:ext>
            </a:extLst>
          </p:cNvPr>
          <p:cNvSpPr/>
          <p:nvPr/>
        </p:nvSpPr>
        <p:spPr>
          <a:xfrm>
            <a:off x="1298712" y="4779860"/>
            <a:ext cx="9594574" cy="1384995"/>
          </a:xfrm>
          <a:prstGeom prst="rect">
            <a:avLst/>
          </a:prstGeom>
        </p:spPr>
        <p:txBody>
          <a:bodyPr wrap="square">
            <a:spAutoFit/>
          </a:bodyPr>
          <a:lstStyle/>
          <a:p>
            <a:r>
              <a:rPr lang="en-US" sz="2100" i="1">
                <a:solidFill>
                  <a:srgbClr val="000000"/>
                </a:solidFill>
                <a:latin typeface="Calibri" panose="020F0502020204030204" pitchFamily="34" charset="0"/>
              </a:rPr>
              <a:t>“I think I really appreciated the DAPR review process, so thank you for moving the community in that direction. I have been a bit on the fence about it because </a:t>
            </a:r>
            <a:r>
              <a:rPr lang="en-US" sz="2100" b="1" i="1">
                <a:solidFill>
                  <a:srgbClr val="000000"/>
                </a:solidFill>
                <a:latin typeface="Calibri" panose="020F0502020204030204" pitchFamily="34" charset="0"/>
              </a:rPr>
              <a:t>I wonder if trying to guess the proposal team would permit people to lean into their unconscious biases, but that didn’t seem to happen</a:t>
            </a:r>
            <a:r>
              <a:rPr lang="en-US" sz="2100" i="1">
                <a:solidFill>
                  <a:srgbClr val="000000"/>
                </a:solidFill>
                <a:latin typeface="Calibri" panose="020F0502020204030204" pitchFamily="34" charset="0"/>
              </a:rPr>
              <a:t>.”</a:t>
            </a:r>
            <a:endParaRPr lang="en-US" sz="2100" i="1"/>
          </a:p>
        </p:txBody>
      </p:sp>
    </p:spTree>
    <p:extLst>
      <p:ext uri="{BB962C8B-B14F-4D97-AF65-F5344CB8AC3E}">
        <p14:creationId xmlns:p14="http://schemas.microsoft.com/office/powerpoint/2010/main" val="2858836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1389F-6844-A34E-BC1F-28AC38A7354F}"/>
              </a:ext>
            </a:extLst>
          </p:cNvPr>
          <p:cNvSpPr>
            <a:spLocks noGrp="1"/>
          </p:cNvSpPr>
          <p:nvPr>
            <p:ph type="title"/>
          </p:nvPr>
        </p:nvSpPr>
        <p:spPr>
          <a:xfrm>
            <a:off x="2209800" y="2766218"/>
            <a:ext cx="7772400" cy="1325563"/>
          </a:xfrm>
        </p:spPr>
        <p:txBody>
          <a:bodyPr/>
          <a:lstStyle/>
          <a:p>
            <a:pPr algn="ctr"/>
            <a:r>
              <a:rPr lang="en-US"/>
              <a:t>What is Dual-Anonymous Peer Review (DAPR)?</a:t>
            </a:r>
          </a:p>
        </p:txBody>
      </p:sp>
      <p:sp>
        <p:nvSpPr>
          <p:cNvPr id="4" name="Date Placeholder 3">
            <a:extLst>
              <a:ext uri="{FF2B5EF4-FFF2-40B4-BE49-F238E27FC236}">
                <a16:creationId xmlns:a16="http://schemas.microsoft.com/office/drawing/2014/main" id="{E11C9365-0F53-AB4A-974C-19BF7AA667B9}"/>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F88EA38C-5716-7149-AE02-28F160ACB6DA}"/>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F58062B8-D68B-4B4B-A4CB-45B3D7E62ECC}"/>
              </a:ext>
            </a:extLst>
          </p:cNvPr>
          <p:cNvSpPr>
            <a:spLocks noGrp="1"/>
          </p:cNvSpPr>
          <p:nvPr>
            <p:ph type="sldNum" sz="quarter" idx="12"/>
          </p:nvPr>
        </p:nvSpPr>
        <p:spPr/>
        <p:txBody>
          <a:bodyPr/>
          <a:lstStyle/>
          <a:p>
            <a:fld id="{4A469C36-4982-3749-BA68-86A8BEF15E53}" type="slidenum">
              <a:rPr lang="en-US" smtClean="0"/>
              <a:pPr/>
              <a:t>18</a:t>
            </a:fld>
            <a:endParaRPr lang="en-US"/>
          </a:p>
        </p:txBody>
      </p:sp>
    </p:spTree>
    <p:extLst>
      <p:ext uri="{BB962C8B-B14F-4D97-AF65-F5344CB8AC3E}">
        <p14:creationId xmlns:p14="http://schemas.microsoft.com/office/powerpoint/2010/main" val="3591580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9C39AD0-C0B4-0340-9CE6-4F5437BB8B20}"/>
              </a:ext>
            </a:extLst>
          </p:cNvPr>
          <p:cNvSpPr>
            <a:spLocks noGrp="1"/>
          </p:cNvSpPr>
          <p:nvPr>
            <p:ph idx="1"/>
          </p:nvPr>
        </p:nvSpPr>
        <p:spPr>
          <a:xfrm>
            <a:off x="2249460" y="586409"/>
            <a:ext cx="9251621" cy="5695121"/>
          </a:xfrm>
        </p:spPr>
        <p:txBody>
          <a:bodyPr>
            <a:noAutofit/>
          </a:bodyPr>
          <a:lstStyle/>
          <a:p>
            <a:pPr marL="0" indent="0">
              <a:buNone/>
            </a:pPr>
            <a:r>
              <a:rPr lang="en-US" sz="2600"/>
              <a:t>In dual-anonymous peer review, not only are proposers unaware of the identity of the members on the review panel, but the reviewers do not have explicit knowledge of the identities of the proposing team during the scientific evaluation of the proposal.</a:t>
            </a:r>
          </a:p>
          <a:p>
            <a:pPr marL="0" indent="0">
              <a:buNone/>
            </a:pPr>
            <a:endParaRPr lang="en-US" sz="2600"/>
          </a:p>
          <a:p>
            <a:pPr marL="0" indent="0">
              <a:buNone/>
            </a:pPr>
            <a:r>
              <a:rPr lang="en-US" sz="2600"/>
              <a:t>The primary intent of dual-anonymous peer review is to eliminate “the team” as a topic during the scientific evaluation of a proposal, not to make it absolutely impossible to guess who might be on that team.</a:t>
            </a:r>
          </a:p>
          <a:p>
            <a:pPr marL="0" indent="0">
              <a:buNone/>
            </a:pPr>
            <a:endParaRPr lang="en-US" sz="2600"/>
          </a:p>
          <a:p>
            <a:pPr marL="0" indent="0">
              <a:buNone/>
            </a:pPr>
            <a:r>
              <a:rPr lang="en-US" sz="2600"/>
              <a:t>This creates a shift in the tenor of discussions, away from the individuals, and towards a discussion of the scientific merit of a proposal.</a:t>
            </a:r>
          </a:p>
        </p:txBody>
      </p:sp>
      <p:sp>
        <p:nvSpPr>
          <p:cNvPr id="3" name="Slide Number Placeholder 2">
            <a:extLst>
              <a:ext uri="{FF2B5EF4-FFF2-40B4-BE49-F238E27FC236}">
                <a16:creationId xmlns:a16="http://schemas.microsoft.com/office/drawing/2014/main" id="{DFC35B77-6C32-D140-9758-B55D46D0247F}"/>
              </a:ext>
            </a:extLst>
          </p:cNvPr>
          <p:cNvSpPr>
            <a:spLocks noGrp="1"/>
          </p:cNvSpPr>
          <p:nvPr>
            <p:ph type="sldNum" sz="quarter" idx="12"/>
          </p:nvPr>
        </p:nvSpPr>
        <p:spPr/>
        <p:txBody>
          <a:bodyPr/>
          <a:lstStyle/>
          <a:p>
            <a:fld id="{2E8C51FE-49D9-314D-9957-ABBF7DDE8782}" type="slidenum">
              <a:rPr lang="en-US" smtClean="0"/>
              <a:pPr/>
              <a:t>19</a:t>
            </a:fld>
            <a:endParaRPr lang="en-US"/>
          </a:p>
        </p:txBody>
      </p:sp>
      <p:sp>
        <p:nvSpPr>
          <p:cNvPr id="6" name="Date Placeholder 3">
            <a:extLst>
              <a:ext uri="{FF2B5EF4-FFF2-40B4-BE49-F238E27FC236}">
                <a16:creationId xmlns:a16="http://schemas.microsoft.com/office/drawing/2014/main" id="{D2827879-0F3E-E84C-BD5B-5EDB24BB77FC}"/>
              </a:ext>
            </a:extLst>
          </p:cNvPr>
          <p:cNvSpPr>
            <a:spLocks noGrp="1"/>
          </p:cNvSpPr>
          <p:nvPr>
            <p:ph type="dt" sz="half" idx="10"/>
          </p:nvPr>
        </p:nvSpPr>
        <p:spPr>
          <a:xfrm>
            <a:off x="838200" y="6356350"/>
            <a:ext cx="2743200" cy="365125"/>
          </a:xfrm>
        </p:spPr>
        <p:txBody>
          <a:bodyPr/>
          <a:lstStyle/>
          <a:p>
            <a:fld id="{A30B4172-86BF-994A-897F-F46B93E37E3C}" type="datetime1">
              <a:rPr lang="en-US" smtClean="0"/>
              <a:t>6/15/2022</a:t>
            </a:fld>
            <a:endParaRPr lang="en-US">
              <a:solidFill>
                <a:schemeClr val="tx1"/>
              </a:solidFill>
            </a:endParaRPr>
          </a:p>
        </p:txBody>
      </p:sp>
      <p:sp>
        <p:nvSpPr>
          <p:cNvPr id="7" name="Footer Placeholder 4">
            <a:extLst>
              <a:ext uri="{FF2B5EF4-FFF2-40B4-BE49-F238E27FC236}">
                <a16:creationId xmlns:a16="http://schemas.microsoft.com/office/drawing/2014/main" id="{2EB138C4-6052-294A-AA1C-3CCF88E60935}"/>
              </a:ext>
            </a:extLst>
          </p:cNvPr>
          <p:cNvSpPr>
            <a:spLocks noGrp="1"/>
          </p:cNvSpPr>
          <p:nvPr>
            <p:ph type="ftr" sz="quarter" idx="11"/>
          </p:nvPr>
        </p:nvSpPr>
        <p:spPr>
          <a:xfrm>
            <a:off x="4038600" y="6356350"/>
            <a:ext cx="4114800" cy="365125"/>
          </a:xfrm>
        </p:spPr>
        <p:txBody>
          <a:bodyPr/>
          <a:lstStyle/>
          <a:p>
            <a:r>
              <a:rPr lang="en-US"/>
              <a:t>NASA Cryospheric Sciences Program</a:t>
            </a:r>
            <a:endParaRPr lang="en-US" b="1"/>
          </a:p>
        </p:txBody>
      </p:sp>
    </p:spTree>
    <p:extLst>
      <p:ext uri="{BB962C8B-B14F-4D97-AF65-F5344CB8AC3E}">
        <p14:creationId xmlns:p14="http://schemas.microsoft.com/office/powerpoint/2010/main" val="2029471122"/>
      </p:ext>
    </p:extLst>
  </p:cSld>
  <p:clrMapOvr>
    <a:masterClrMapping/>
  </p:clrMapOvr>
  <mc:AlternateContent xmlns:mc="http://schemas.openxmlformats.org/markup-compatibility/2006">
    <mc:Choice xmlns:p14="http://schemas.microsoft.com/office/powerpoint/2010/main" Requires="p14">
      <p:transition p14:dur="400">
        <p:fade/>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E4F6-3074-254A-9F3D-1DC65149F3A9}"/>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6905DFC1-3B2E-0045-9C2B-8EA939EA86B6}"/>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76E9C0B4-9874-6E4D-84A8-5CF00BE577FE}"/>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6BCE2508-8F08-AB41-AEB4-ECC6BFEF4D96}"/>
              </a:ext>
            </a:extLst>
          </p:cNvPr>
          <p:cNvSpPr>
            <a:spLocks noGrp="1"/>
          </p:cNvSpPr>
          <p:nvPr>
            <p:ph type="sldNum" sz="quarter" idx="12"/>
          </p:nvPr>
        </p:nvSpPr>
        <p:spPr/>
        <p:txBody>
          <a:bodyPr/>
          <a:lstStyle/>
          <a:p>
            <a:fld id="{4A469C36-4982-3749-BA68-86A8BEF15E53}" type="slidenum">
              <a:rPr lang="en-US" smtClean="0"/>
              <a:pPr/>
              <a:t>2</a:t>
            </a:fld>
            <a:endParaRPr lang="en-US"/>
          </a:p>
        </p:txBody>
      </p:sp>
      <p:sp>
        <p:nvSpPr>
          <p:cNvPr id="7" name="Rectangle 6">
            <a:extLst>
              <a:ext uri="{FF2B5EF4-FFF2-40B4-BE49-F238E27FC236}">
                <a16:creationId xmlns:a16="http://schemas.microsoft.com/office/drawing/2014/main" id="{AC278528-A55B-9043-A752-71F7191D35A8}"/>
              </a:ext>
            </a:extLst>
          </p:cNvPr>
          <p:cNvSpPr/>
          <p:nvPr/>
        </p:nvSpPr>
        <p:spPr>
          <a:xfrm>
            <a:off x="1561272" y="2054231"/>
            <a:ext cx="10196718" cy="3862596"/>
          </a:xfrm>
          <a:prstGeom prst="rect">
            <a:avLst/>
          </a:prstGeom>
        </p:spPr>
        <p:txBody>
          <a:bodyPr wrap="square">
            <a:spAutoFit/>
          </a:bodyPr>
          <a:lstStyle/>
          <a:p>
            <a:r>
              <a:rPr lang="en-US" sz="3500" b="1"/>
              <a:t>Please submit any questions you have anonymously (or upvote existing questions) during this presentation via the following link:</a:t>
            </a:r>
          </a:p>
          <a:p>
            <a:endParaRPr lang="en-US" sz="3500" b="1"/>
          </a:p>
          <a:p>
            <a:r>
              <a:rPr lang="en-US" sz="3500" b="1"/>
              <a:t>https://</a:t>
            </a:r>
            <a:r>
              <a:rPr lang="en-US" sz="3500" b="1" err="1"/>
              <a:t>nasa.cnf.io</a:t>
            </a:r>
            <a:r>
              <a:rPr lang="en-US" sz="3500" b="1"/>
              <a:t>/sessions/hyb3/#!/dashboard</a:t>
            </a:r>
            <a:br>
              <a:rPr lang="en-US" sz="3500" b="1"/>
            </a:br>
            <a:br>
              <a:rPr lang="en-US" sz="3500" b="1"/>
            </a:br>
            <a:endParaRPr lang="en-US" sz="3500" b="1"/>
          </a:p>
        </p:txBody>
      </p:sp>
    </p:spTree>
    <p:extLst>
      <p:ext uri="{BB962C8B-B14F-4D97-AF65-F5344CB8AC3E}">
        <p14:creationId xmlns:p14="http://schemas.microsoft.com/office/powerpoint/2010/main" val="3624712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43C90-26A9-BC45-B957-6F0CFED1DF9F}"/>
              </a:ext>
            </a:extLst>
          </p:cNvPr>
          <p:cNvSpPr>
            <a:spLocks noGrp="1"/>
          </p:cNvSpPr>
          <p:nvPr>
            <p:ph type="title"/>
          </p:nvPr>
        </p:nvSpPr>
        <p:spPr>
          <a:xfrm>
            <a:off x="3409244" y="474345"/>
            <a:ext cx="8421512" cy="5909310"/>
          </a:xfrm>
        </p:spPr>
        <p:txBody>
          <a:bodyPr/>
          <a:lstStyle/>
          <a:p>
            <a:r>
              <a:rPr lang="en-US" sz="2800"/>
              <a:t>Dual-anonymous peer review is not completely a ‘blind’ process.</a:t>
            </a:r>
            <a:br>
              <a:rPr lang="en-US" sz="2800"/>
            </a:br>
            <a:br>
              <a:rPr lang="en-US" sz="2800"/>
            </a:br>
            <a:r>
              <a:rPr lang="en-US" sz="2800"/>
              <a:t>Proposers submit (1) an anonymized proposal, and (2) a not-anonymized “Expertise and Resource” document.</a:t>
            </a:r>
            <a:br>
              <a:rPr lang="en-US" sz="2800"/>
            </a:br>
            <a:br>
              <a:rPr lang="en-US" sz="2800"/>
            </a:br>
            <a:r>
              <a:rPr lang="en-US" sz="2800"/>
              <a:t>The “merit” of the proposal (assessed anonymously) will be determined separately from the (not-anonymized) qualifications of the team. </a:t>
            </a:r>
            <a:br>
              <a:rPr lang="en-US" sz="2800"/>
            </a:br>
            <a:br>
              <a:rPr lang="en-US" sz="2800"/>
            </a:br>
            <a:r>
              <a:rPr lang="en-US" sz="2800"/>
              <a:t>Nevertheless, the qualifications, track record and access to unique facilities </a:t>
            </a:r>
            <a:r>
              <a:rPr lang="en-US" sz="2800" u="sng"/>
              <a:t>will</a:t>
            </a:r>
            <a:r>
              <a:rPr lang="en-US" sz="2800"/>
              <a:t> form part of the evaluation.</a:t>
            </a:r>
          </a:p>
        </p:txBody>
      </p:sp>
      <p:sp>
        <p:nvSpPr>
          <p:cNvPr id="3" name="Slide Number Placeholder 2">
            <a:extLst>
              <a:ext uri="{FF2B5EF4-FFF2-40B4-BE49-F238E27FC236}">
                <a16:creationId xmlns:a16="http://schemas.microsoft.com/office/drawing/2014/main" id="{29B284CC-C45C-B347-B328-4DE49801F601}"/>
              </a:ext>
            </a:extLst>
          </p:cNvPr>
          <p:cNvSpPr>
            <a:spLocks noGrp="1"/>
          </p:cNvSpPr>
          <p:nvPr>
            <p:ph type="sldNum" sz="quarter" idx="12"/>
          </p:nvPr>
        </p:nvSpPr>
        <p:spPr/>
        <p:txBody>
          <a:bodyPr/>
          <a:lstStyle/>
          <a:p>
            <a:fld id="{2E8C51FE-49D9-314D-9957-ABBF7DDE8782}" type="slidenum">
              <a:rPr lang="en-US" smtClean="0"/>
              <a:pPr/>
              <a:t>20</a:t>
            </a:fld>
            <a:endParaRPr lang="en-US"/>
          </a:p>
        </p:txBody>
      </p:sp>
      <p:pic>
        <p:nvPicPr>
          <p:cNvPr id="6" name="Content Placeholder 5">
            <a:extLst>
              <a:ext uri="{FF2B5EF4-FFF2-40B4-BE49-F238E27FC236}">
                <a16:creationId xmlns:a16="http://schemas.microsoft.com/office/drawing/2014/main" id="{FDEC4387-07DE-BA4B-805A-C119486C4FCB}"/>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608189" y="2076887"/>
            <a:ext cx="2228609" cy="2228609"/>
          </a:xfrm>
        </p:spPr>
      </p:pic>
      <p:sp>
        <p:nvSpPr>
          <p:cNvPr id="5" name="Date Placeholder 3">
            <a:extLst>
              <a:ext uri="{FF2B5EF4-FFF2-40B4-BE49-F238E27FC236}">
                <a16:creationId xmlns:a16="http://schemas.microsoft.com/office/drawing/2014/main" id="{1874A39C-0A5E-4141-880F-B0B9C293F94F}"/>
              </a:ext>
            </a:extLst>
          </p:cNvPr>
          <p:cNvSpPr>
            <a:spLocks noGrp="1"/>
          </p:cNvSpPr>
          <p:nvPr>
            <p:ph type="dt" sz="half" idx="10"/>
          </p:nvPr>
        </p:nvSpPr>
        <p:spPr>
          <a:xfrm>
            <a:off x="838200" y="6356350"/>
            <a:ext cx="2743200" cy="365125"/>
          </a:xfrm>
        </p:spPr>
        <p:txBody>
          <a:bodyPr/>
          <a:lstStyle/>
          <a:p>
            <a:fld id="{A30B4172-86BF-994A-897F-F46B93E37E3C}" type="datetime1">
              <a:rPr lang="en-US" smtClean="0"/>
              <a:t>6/15/2022</a:t>
            </a:fld>
            <a:endParaRPr lang="en-US">
              <a:solidFill>
                <a:schemeClr val="tx1"/>
              </a:solidFill>
            </a:endParaRPr>
          </a:p>
        </p:txBody>
      </p:sp>
      <p:sp>
        <p:nvSpPr>
          <p:cNvPr id="7" name="Footer Placeholder 4">
            <a:extLst>
              <a:ext uri="{FF2B5EF4-FFF2-40B4-BE49-F238E27FC236}">
                <a16:creationId xmlns:a16="http://schemas.microsoft.com/office/drawing/2014/main" id="{620714A0-74C5-AD4D-A2CA-FAC556219FA7}"/>
              </a:ext>
            </a:extLst>
          </p:cNvPr>
          <p:cNvSpPr>
            <a:spLocks noGrp="1"/>
          </p:cNvSpPr>
          <p:nvPr>
            <p:ph type="ftr" sz="quarter" idx="11"/>
          </p:nvPr>
        </p:nvSpPr>
        <p:spPr>
          <a:xfrm>
            <a:off x="4038600" y="6356350"/>
            <a:ext cx="4114800" cy="365125"/>
          </a:xfrm>
        </p:spPr>
        <p:txBody>
          <a:bodyPr/>
          <a:lstStyle/>
          <a:p>
            <a:r>
              <a:rPr lang="en-US"/>
              <a:t>NASA Cryospheric Sciences Program</a:t>
            </a:r>
            <a:endParaRPr lang="en-US" b="1"/>
          </a:p>
        </p:txBody>
      </p:sp>
    </p:spTree>
    <p:extLst>
      <p:ext uri="{BB962C8B-B14F-4D97-AF65-F5344CB8AC3E}">
        <p14:creationId xmlns:p14="http://schemas.microsoft.com/office/powerpoint/2010/main" val="4109152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BA20D-C544-0E45-8775-174C65F8805B}"/>
              </a:ext>
            </a:extLst>
          </p:cNvPr>
          <p:cNvSpPr>
            <a:spLocks noGrp="1"/>
          </p:cNvSpPr>
          <p:nvPr>
            <p:ph type="title"/>
          </p:nvPr>
        </p:nvSpPr>
        <p:spPr>
          <a:xfrm>
            <a:off x="2209800" y="2766218"/>
            <a:ext cx="7772400" cy="1325563"/>
          </a:xfrm>
        </p:spPr>
        <p:txBody>
          <a:bodyPr>
            <a:normAutofit fontScale="90000"/>
          </a:bodyPr>
          <a:lstStyle/>
          <a:p>
            <a:pPr algn="ctr"/>
            <a:r>
              <a:rPr lang="en-US"/>
              <a:t>How Do I Make My Proposal Compliant with Dual-Anonymous Peer Review?</a:t>
            </a:r>
          </a:p>
        </p:txBody>
      </p:sp>
      <p:sp>
        <p:nvSpPr>
          <p:cNvPr id="4" name="Date Placeholder 3">
            <a:extLst>
              <a:ext uri="{FF2B5EF4-FFF2-40B4-BE49-F238E27FC236}">
                <a16:creationId xmlns:a16="http://schemas.microsoft.com/office/drawing/2014/main" id="{EC41212D-1119-1347-851B-5C5047AEBC64}"/>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86E645C0-764C-2144-965A-27D1480C1BAF}"/>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0B225502-DBF7-2749-AFD1-23242ACE1919}"/>
              </a:ext>
            </a:extLst>
          </p:cNvPr>
          <p:cNvSpPr>
            <a:spLocks noGrp="1"/>
          </p:cNvSpPr>
          <p:nvPr>
            <p:ph type="sldNum" sz="quarter" idx="12"/>
          </p:nvPr>
        </p:nvSpPr>
        <p:spPr/>
        <p:txBody>
          <a:bodyPr/>
          <a:lstStyle/>
          <a:p>
            <a:fld id="{4A469C36-4982-3749-BA68-86A8BEF15E53}" type="slidenum">
              <a:rPr lang="en-US" smtClean="0"/>
              <a:pPr/>
              <a:t>21</a:t>
            </a:fld>
            <a:endParaRPr lang="en-US"/>
          </a:p>
        </p:txBody>
      </p:sp>
    </p:spTree>
    <p:extLst>
      <p:ext uri="{BB962C8B-B14F-4D97-AF65-F5344CB8AC3E}">
        <p14:creationId xmlns:p14="http://schemas.microsoft.com/office/powerpoint/2010/main" val="158271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B5C27-6427-654C-BB5F-BA09B9AF7072}"/>
              </a:ext>
            </a:extLst>
          </p:cNvPr>
          <p:cNvSpPr>
            <a:spLocks noGrp="1"/>
          </p:cNvSpPr>
          <p:nvPr>
            <p:ph type="title"/>
          </p:nvPr>
        </p:nvSpPr>
        <p:spPr>
          <a:xfrm>
            <a:off x="2438398" y="410368"/>
            <a:ext cx="10058400" cy="1325563"/>
          </a:xfrm>
        </p:spPr>
        <p:txBody>
          <a:bodyPr/>
          <a:lstStyle/>
          <a:p>
            <a:r>
              <a:rPr lang="en-US"/>
              <a:t>Submission of Anonymized Proposals</a:t>
            </a:r>
          </a:p>
        </p:txBody>
      </p:sp>
      <p:sp>
        <p:nvSpPr>
          <p:cNvPr id="3" name="Content Placeholder 2">
            <a:extLst>
              <a:ext uri="{FF2B5EF4-FFF2-40B4-BE49-F238E27FC236}">
                <a16:creationId xmlns:a16="http://schemas.microsoft.com/office/drawing/2014/main" id="{888C31A4-D4E6-684B-AB6E-0440BBD9372D}"/>
              </a:ext>
            </a:extLst>
          </p:cNvPr>
          <p:cNvSpPr>
            <a:spLocks noGrp="1"/>
          </p:cNvSpPr>
          <p:nvPr>
            <p:ph idx="1"/>
          </p:nvPr>
        </p:nvSpPr>
        <p:spPr>
          <a:xfrm>
            <a:off x="2102707" y="1870471"/>
            <a:ext cx="9846277" cy="4351338"/>
          </a:xfrm>
        </p:spPr>
        <p:txBody>
          <a:bodyPr>
            <a:normAutofit fontScale="92500"/>
          </a:bodyPr>
          <a:lstStyle/>
          <a:p>
            <a:r>
              <a:rPr lang="en-US"/>
              <a:t>Exclude names and affiliations of the proposing team, including in figures and references to personal websites.</a:t>
            </a:r>
          </a:p>
          <a:p>
            <a:r>
              <a:rPr lang="en-US" b="1" u="sng"/>
              <a:t>Do not </a:t>
            </a:r>
            <a:r>
              <a:rPr lang="en-US"/>
              <a:t>claim ownership of past work, e.g., “My previously funded work …” or “our analyses shown in Baker et al. 2012 …”</a:t>
            </a:r>
          </a:p>
          <a:p>
            <a:r>
              <a:rPr lang="en-US"/>
              <a:t>Cite references in the passive third person, e.g., “Prior analysis [1] indicates that …”</a:t>
            </a:r>
          </a:p>
          <a:p>
            <a:r>
              <a:rPr lang="en-US" b="1" u="sng"/>
              <a:t>Do</a:t>
            </a:r>
            <a:r>
              <a:rPr lang="en-US"/>
              <a:t> describe the work proposed, e.g., “We propose to do the following …” or “We will measure the effects of …”</a:t>
            </a:r>
          </a:p>
          <a:p>
            <a:r>
              <a:rPr lang="en-US"/>
              <a:t>Include a separate, non-anonymized “Expertise and Resources” document.</a:t>
            </a:r>
          </a:p>
        </p:txBody>
      </p:sp>
      <p:sp>
        <p:nvSpPr>
          <p:cNvPr id="4" name="Date Placeholder 3">
            <a:extLst>
              <a:ext uri="{FF2B5EF4-FFF2-40B4-BE49-F238E27FC236}">
                <a16:creationId xmlns:a16="http://schemas.microsoft.com/office/drawing/2014/main" id="{9D7766DC-0A3C-F74C-B4E5-13A0F3B60C6E}"/>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22853E6A-D9B1-B04A-88CC-7F1FBF258E7A}"/>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AC55718A-3F13-6341-88EC-E95C6BC0CBC5}"/>
              </a:ext>
            </a:extLst>
          </p:cNvPr>
          <p:cNvSpPr>
            <a:spLocks noGrp="1"/>
          </p:cNvSpPr>
          <p:nvPr>
            <p:ph type="sldNum" sz="quarter" idx="12"/>
          </p:nvPr>
        </p:nvSpPr>
        <p:spPr/>
        <p:txBody>
          <a:bodyPr/>
          <a:lstStyle/>
          <a:p>
            <a:fld id="{4A469C36-4982-3749-BA68-86A8BEF15E53}" type="slidenum">
              <a:rPr lang="en-US" smtClean="0"/>
              <a:pPr/>
              <a:t>22</a:t>
            </a:fld>
            <a:endParaRPr lang="en-US"/>
          </a:p>
        </p:txBody>
      </p:sp>
    </p:spTree>
    <p:extLst>
      <p:ext uri="{BB962C8B-B14F-4D97-AF65-F5344CB8AC3E}">
        <p14:creationId xmlns:p14="http://schemas.microsoft.com/office/powerpoint/2010/main" val="4121483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ACB1-D4A9-A44C-8D14-0DDB8B6F0945}"/>
              </a:ext>
            </a:extLst>
          </p:cNvPr>
          <p:cNvSpPr>
            <a:spLocks noGrp="1"/>
          </p:cNvSpPr>
          <p:nvPr>
            <p:ph type="title"/>
          </p:nvPr>
        </p:nvSpPr>
        <p:spPr>
          <a:xfrm>
            <a:off x="1777314" y="320675"/>
            <a:ext cx="10414686" cy="1325563"/>
          </a:xfrm>
        </p:spPr>
        <p:txBody>
          <a:bodyPr>
            <a:normAutofit/>
          </a:bodyPr>
          <a:lstStyle/>
          <a:p>
            <a:r>
              <a:rPr lang="en-US"/>
              <a:t>How Do I Reference Unpublished Works or Proprietary Results?</a:t>
            </a:r>
          </a:p>
        </p:txBody>
      </p:sp>
      <p:sp>
        <p:nvSpPr>
          <p:cNvPr id="3" name="Content Placeholder 2">
            <a:extLst>
              <a:ext uri="{FF2B5EF4-FFF2-40B4-BE49-F238E27FC236}">
                <a16:creationId xmlns:a16="http://schemas.microsoft.com/office/drawing/2014/main" id="{1F128404-A779-5C4F-9995-154102D060B2}"/>
              </a:ext>
            </a:extLst>
          </p:cNvPr>
          <p:cNvSpPr>
            <a:spLocks noGrp="1"/>
          </p:cNvSpPr>
          <p:nvPr>
            <p:ph idx="1"/>
          </p:nvPr>
        </p:nvSpPr>
        <p:spPr>
          <a:xfrm>
            <a:off x="1799968" y="1825624"/>
            <a:ext cx="9753600" cy="4530725"/>
          </a:xfrm>
        </p:spPr>
        <p:txBody>
          <a:bodyPr>
            <a:normAutofit fontScale="92500" lnSpcReduction="20000"/>
          </a:bodyPr>
          <a:lstStyle/>
          <a:p>
            <a:r>
              <a:rPr lang="en-US"/>
              <a:t>It may be occasionally important to cite exclusive access datasets, non-public software, unpublished data, or findings that have yet to be presented in public before but are not citable.</a:t>
            </a:r>
          </a:p>
          <a:p>
            <a:r>
              <a:rPr lang="en-US"/>
              <a:t>Each of these may reveal (or strongly imply) the investigators on the proposal.</a:t>
            </a:r>
          </a:p>
          <a:p>
            <a:r>
              <a:rPr lang="en-US"/>
              <a:t>In these instances, proposers must use language such as “obtained in private communication” or “from private communication” when referring to such potentially identifying work.</a:t>
            </a:r>
          </a:p>
          <a:p>
            <a:r>
              <a:rPr lang="en-US"/>
              <a:t>Recall that the goal of DAPR is to shift the tenor of the discussion, </a:t>
            </a:r>
            <a:r>
              <a:rPr lang="en-US" b="1"/>
              <a:t>not </a:t>
            </a:r>
            <a:r>
              <a:rPr lang="en-US"/>
              <a:t>to make it absolutely impossible to guess the team members.</a:t>
            </a:r>
          </a:p>
        </p:txBody>
      </p:sp>
      <p:sp>
        <p:nvSpPr>
          <p:cNvPr id="4" name="Date Placeholder 3">
            <a:extLst>
              <a:ext uri="{FF2B5EF4-FFF2-40B4-BE49-F238E27FC236}">
                <a16:creationId xmlns:a16="http://schemas.microsoft.com/office/drawing/2014/main" id="{6CA40C36-F4F4-C64F-89E4-5B9915332C85}"/>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877E24B1-478A-FA45-B49A-B0AF8B635443}"/>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999CF950-1594-464E-B391-BD032AE8FE7A}"/>
              </a:ext>
            </a:extLst>
          </p:cNvPr>
          <p:cNvSpPr>
            <a:spLocks noGrp="1"/>
          </p:cNvSpPr>
          <p:nvPr>
            <p:ph type="sldNum" sz="quarter" idx="12"/>
          </p:nvPr>
        </p:nvSpPr>
        <p:spPr/>
        <p:txBody>
          <a:bodyPr/>
          <a:lstStyle/>
          <a:p>
            <a:fld id="{4A469C36-4982-3749-BA68-86A8BEF15E53}" type="slidenum">
              <a:rPr lang="en-US" smtClean="0"/>
              <a:pPr/>
              <a:t>23</a:t>
            </a:fld>
            <a:endParaRPr lang="en-US"/>
          </a:p>
        </p:txBody>
      </p:sp>
    </p:spTree>
    <p:extLst>
      <p:ext uri="{BB962C8B-B14F-4D97-AF65-F5344CB8AC3E}">
        <p14:creationId xmlns:p14="http://schemas.microsoft.com/office/powerpoint/2010/main" val="1382050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8E44A-2B06-7049-B809-93BDC61B631D}"/>
              </a:ext>
            </a:extLst>
          </p:cNvPr>
          <p:cNvSpPr>
            <a:spLocks noGrp="1"/>
          </p:cNvSpPr>
          <p:nvPr>
            <p:ph type="title"/>
          </p:nvPr>
        </p:nvSpPr>
        <p:spPr>
          <a:xfrm>
            <a:off x="1925595" y="307077"/>
            <a:ext cx="9605304" cy="1325563"/>
          </a:xfrm>
        </p:spPr>
        <p:txBody>
          <a:bodyPr/>
          <a:lstStyle/>
          <a:p>
            <a:r>
              <a:rPr lang="en-US"/>
              <a:t>Institutional Access to Unique Resources</a:t>
            </a:r>
          </a:p>
        </p:txBody>
      </p:sp>
      <p:sp>
        <p:nvSpPr>
          <p:cNvPr id="3" name="Content Placeholder 2">
            <a:extLst>
              <a:ext uri="{FF2B5EF4-FFF2-40B4-BE49-F238E27FC236}">
                <a16:creationId xmlns:a16="http://schemas.microsoft.com/office/drawing/2014/main" id="{931CF08F-8293-4944-9FA7-F8D50B35E480}"/>
              </a:ext>
            </a:extLst>
          </p:cNvPr>
          <p:cNvSpPr>
            <a:spLocks noGrp="1"/>
          </p:cNvSpPr>
          <p:nvPr>
            <p:ph idx="1"/>
          </p:nvPr>
        </p:nvSpPr>
        <p:spPr>
          <a:xfrm>
            <a:off x="1481781" y="1815203"/>
            <a:ext cx="10492931" cy="4723709"/>
          </a:xfrm>
        </p:spPr>
        <p:txBody>
          <a:bodyPr/>
          <a:lstStyle/>
          <a:p>
            <a:pPr fontAlgn="base"/>
            <a:r>
              <a:rPr lang="en-US" sz="2000"/>
              <a:t>Another common situation that occurs in proposals is when a team member has institutional access to unique facilities (e.g., an observatory or laboratory) that are required to accomplish the proposed work. An anonymized proposal does not prohibit stating this fact in the Scientific/Technical/Management section of the proposal; however, the proposal must be written in a way that does not identify the team member. Here is an example:</a:t>
            </a:r>
          </a:p>
          <a:p>
            <a:pPr fontAlgn="base"/>
            <a:endParaRPr lang="en-US" sz="2000"/>
          </a:p>
          <a:p>
            <a:pPr lvl="1" fontAlgn="base"/>
            <a:r>
              <a:rPr lang="en-US" sz="2000" i="1"/>
              <a:t>“The team has access to telescope time on the W. M. Keck Observatory, which will enable spectroscopic follow-up of the galaxies in the sample.”</a:t>
            </a:r>
            <a:endParaRPr lang="en-US" sz="2000"/>
          </a:p>
          <a:p>
            <a:pPr fontAlgn="base"/>
            <a:endParaRPr lang="en-US" sz="2000"/>
          </a:p>
          <a:p>
            <a:pPr fontAlgn="base"/>
            <a:r>
              <a:rPr lang="en-US" sz="2000"/>
              <a:t>Note: in this situation, NASA recommends that the team provide detailed supporting information to validate the claim in the “Expertise and Resources – Not Anonymized” document (see later).</a:t>
            </a:r>
          </a:p>
          <a:p>
            <a:endParaRPr lang="en-US" sz="2000"/>
          </a:p>
        </p:txBody>
      </p:sp>
      <p:sp>
        <p:nvSpPr>
          <p:cNvPr id="4" name="Slide Number Placeholder 3">
            <a:extLst>
              <a:ext uri="{FF2B5EF4-FFF2-40B4-BE49-F238E27FC236}">
                <a16:creationId xmlns:a16="http://schemas.microsoft.com/office/drawing/2014/main" id="{D5A4F3A8-E0EB-C94C-91E4-40DCF64C077F}"/>
              </a:ext>
            </a:extLst>
          </p:cNvPr>
          <p:cNvSpPr>
            <a:spLocks noGrp="1"/>
          </p:cNvSpPr>
          <p:nvPr>
            <p:ph type="sldNum" sz="quarter" idx="12"/>
          </p:nvPr>
        </p:nvSpPr>
        <p:spPr/>
        <p:txBody>
          <a:bodyPr/>
          <a:lstStyle/>
          <a:p>
            <a:fld id="{2E8C51FE-49D9-314D-9957-ABBF7DDE8782}" type="slidenum">
              <a:rPr lang="en-US" smtClean="0"/>
              <a:t>24</a:t>
            </a:fld>
            <a:endParaRPr lang="en-US"/>
          </a:p>
        </p:txBody>
      </p:sp>
      <p:sp>
        <p:nvSpPr>
          <p:cNvPr id="5" name="Date Placeholder 3">
            <a:extLst>
              <a:ext uri="{FF2B5EF4-FFF2-40B4-BE49-F238E27FC236}">
                <a16:creationId xmlns:a16="http://schemas.microsoft.com/office/drawing/2014/main" id="{1A6C5A87-2A42-C74B-BD3F-16AFB9F29234}"/>
              </a:ext>
            </a:extLst>
          </p:cNvPr>
          <p:cNvSpPr>
            <a:spLocks noGrp="1"/>
          </p:cNvSpPr>
          <p:nvPr>
            <p:ph type="dt" sz="half" idx="10"/>
          </p:nvPr>
        </p:nvSpPr>
        <p:spPr>
          <a:xfrm>
            <a:off x="838200" y="6356350"/>
            <a:ext cx="2743200" cy="365125"/>
          </a:xfrm>
        </p:spPr>
        <p:txBody>
          <a:bodyPr/>
          <a:lstStyle/>
          <a:p>
            <a:fld id="{A30B4172-86BF-994A-897F-F46B93E37E3C}" type="datetime1">
              <a:rPr lang="en-US" smtClean="0"/>
              <a:t>6/15/2022</a:t>
            </a:fld>
            <a:endParaRPr lang="en-US">
              <a:solidFill>
                <a:schemeClr val="tx1"/>
              </a:solidFill>
            </a:endParaRPr>
          </a:p>
        </p:txBody>
      </p:sp>
      <p:sp>
        <p:nvSpPr>
          <p:cNvPr id="6" name="Footer Placeholder 4">
            <a:extLst>
              <a:ext uri="{FF2B5EF4-FFF2-40B4-BE49-F238E27FC236}">
                <a16:creationId xmlns:a16="http://schemas.microsoft.com/office/drawing/2014/main" id="{D5B67F78-8BAD-C046-9589-7223D5B95964}"/>
              </a:ext>
            </a:extLst>
          </p:cNvPr>
          <p:cNvSpPr>
            <a:spLocks noGrp="1"/>
          </p:cNvSpPr>
          <p:nvPr>
            <p:ph type="ftr" sz="quarter" idx="11"/>
          </p:nvPr>
        </p:nvSpPr>
        <p:spPr>
          <a:xfrm>
            <a:off x="4038600" y="6356350"/>
            <a:ext cx="4114800" cy="365125"/>
          </a:xfrm>
        </p:spPr>
        <p:txBody>
          <a:bodyPr/>
          <a:lstStyle/>
          <a:p>
            <a:r>
              <a:rPr lang="en-US"/>
              <a:t>NASA Cryospheric Sciences Program</a:t>
            </a:r>
            <a:endParaRPr lang="en-US" b="1"/>
          </a:p>
        </p:txBody>
      </p:sp>
    </p:spTree>
    <p:extLst>
      <p:ext uri="{BB962C8B-B14F-4D97-AF65-F5344CB8AC3E}">
        <p14:creationId xmlns:p14="http://schemas.microsoft.com/office/powerpoint/2010/main" val="1932963056"/>
      </p:ext>
    </p:extLst>
  </p:cSld>
  <p:clrMapOvr>
    <a:masterClrMapping/>
  </p:clrMapOvr>
  <mc:AlternateContent xmlns:mc="http://schemas.openxmlformats.org/markup-compatibility/2006">
    <mc:Choice xmlns:p14="http://schemas.microsoft.com/office/powerpoint/2010/main" Requires="p14">
      <p:transition p14:dur="400">
        <p:fade/>
      </p:transition>
    </mc:Choice>
    <mc:Fallback>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8BE36EA-6C9B-C446-BABD-1350E5DF9C1E}"/>
              </a:ext>
            </a:extLst>
          </p:cNvPr>
          <p:cNvSpPr>
            <a:spLocks noGrp="1"/>
          </p:cNvSpPr>
          <p:nvPr>
            <p:ph type="title"/>
          </p:nvPr>
        </p:nvSpPr>
        <p:spPr>
          <a:xfrm>
            <a:off x="2753497" y="35703"/>
            <a:ext cx="7772400" cy="1325563"/>
          </a:xfrm>
        </p:spPr>
        <p:txBody>
          <a:bodyPr/>
          <a:lstStyle/>
          <a:p>
            <a:r>
              <a:rPr lang="en-US"/>
              <a:t>Example of Anonymization</a:t>
            </a:r>
          </a:p>
        </p:txBody>
      </p:sp>
      <p:sp>
        <p:nvSpPr>
          <p:cNvPr id="3" name="Content Placeholder 2">
            <a:extLst>
              <a:ext uri="{FF2B5EF4-FFF2-40B4-BE49-F238E27FC236}">
                <a16:creationId xmlns:a16="http://schemas.microsoft.com/office/drawing/2014/main" id="{0420FA44-B831-124D-BCB1-9D3961F20DAE}"/>
              </a:ext>
            </a:extLst>
          </p:cNvPr>
          <p:cNvSpPr>
            <a:spLocks noGrp="1"/>
          </p:cNvSpPr>
          <p:nvPr>
            <p:ph idx="1"/>
          </p:nvPr>
        </p:nvSpPr>
        <p:spPr>
          <a:xfrm>
            <a:off x="2289217" y="1343928"/>
            <a:ext cx="9251621" cy="5478369"/>
          </a:xfrm>
        </p:spPr>
        <p:txBody>
          <a:bodyPr>
            <a:normAutofit fontScale="70000" lnSpcReduction="20000"/>
          </a:bodyPr>
          <a:lstStyle/>
          <a:p>
            <a:r>
              <a:rPr lang="en-US" i="1">
                <a:latin typeface="Times New Roman" panose="02020603050405020304" pitchFamily="18" charset="0"/>
                <a:cs typeface="Times New Roman" panose="02020603050405020304" pitchFamily="18" charset="0"/>
              </a:rPr>
              <a:t>In Rogers et al. (2014), we concluded that the best explanation for the dynamics of the shockwave and the spectra from both the forward-shocked ISM and the reverse-shocked ejecta is that a Type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supernova exploded into a preexisting wind-blown cavity. This object is the only known example of such a phenomenon, and it thus provides a unique opportunity to illuminate the nature of Type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supernovae and the progenitors. If our model from Rogers et al. (2014) is correct, then the single-degenerate channel for </a:t>
            </a:r>
            <a:r>
              <a:rPr lang="en-US" i="1" err="1">
                <a:latin typeface="Times New Roman" panose="02020603050405020304" pitchFamily="18" charset="0"/>
                <a:cs typeface="Times New Roman" panose="02020603050405020304" pitchFamily="18" charset="0"/>
              </a:rPr>
              <a:t>SNe</a:t>
            </a:r>
            <a:r>
              <a:rPr lang="en-US" i="1">
                <a:latin typeface="Times New Roman" panose="02020603050405020304" pitchFamily="18" charset="0"/>
                <a:cs typeface="Times New Roman" panose="02020603050405020304" pitchFamily="18" charset="0"/>
              </a:rPr>
              <a:t>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production must exist. We propose here for a second epoch of observations which we will compare with our first epoch obtained in 2007 to measure the proper motion of the shock wave.</a:t>
            </a:r>
          </a:p>
          <a:p>
            <a:endParaRPr lang="en-US">
              <a:latin typeface="Times New Roman" panose="02020603050405020304" pitchFamily="18" charset="0"/>
              <a:cs typeface="Times New Roman" panose="02020603050405020304" pitchFamily="18" charset="0"/>
            </a:endParaRPr>
          </a:p>
          <a:p>
            <a:r>
              <a:rPr lang="en-US">
                <a:latin typeface="+mj-lt"/>
                <a:cs typeface="Times New Roman" panose="02020603050405020304" pitchFamily="18" charset="0"/>
              </a:rPr>
              <a:t>Here is the same text, again re-worked following the anonymizing guidelines:</a:t>
            </a:r>
          </a:p>
          <a:p>
            <a:r>
              <a:rPr lang="en-US" i="1">
                <a:latin typeface="Times New Roman" panose="02020603050405020304" pitchFamily="18" charset="0"/>
                <a:cs typeface="Times New Roman" panose="02020603050405020304" pitchFamily="18" charset="0"/>
              </a:rPr>
              <a:t>Prior work [12] concluded that the best explanation for the dynamics of the shockwave and the spectra from both the forward-shocked ISM and the reverse-shocked ejecta is that a Type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supernova exploded into a preexisting wind-blown cavity. This object is the only known example of such a phenomenon, and it thus provides a unique opportunity to illuminate the nature of Type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supernovae and the progenitors. If the model from [12] is correct, then the single-degenerate channel for </a:t>
            </a:r>
            <a:r>
              <a:rPr lang="en-US" i="1" err="1">
                <a:latin typeface="Times New Roman" panose="02020603050405020304" pitchFamily="18" charset="0"/>
                <a:cs typeface="Times New Roman" panose="02020603050405020304" pitchFamily="18" charset="0"/>
              </a:rPr>
              <a:t>SNe</a:t>
            </a:r>
            <a:r>
              <a:rPr lang="en-US" i="1">
                <a:latin typeface="Times New Roman" panose="02020603050405020304" pitchFamily="18" charset="0"/>
                <a:cs typeface="Times New Roman" panose="02020603050405020304" pitchFamily="18" charset="0"/>
              </a:rPr>
              <a:t>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production must exist. We propose here for a second epoch of observations which we will compare with a first epoch obtained in 2007 to measure the proper motion of the shock wave.</a:t>
            </a:r>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BCCF158-44C3-1645-BE1D-1590AD0EC017}"/>
              </a:ext>
            </a:extLst>
          </p:cNvPr>
          <p:cNvSpPr>
            <a:spLocks noGrp="1"/>
          </p:cNvSpPr>
          <p:nvPr>
            <p:ph type="sldNum" sz="quarter" idx="12"/>
          </p:nvPr>
        </p:nvSpPr>
        <p:spPr/>
        <p:txBody>
          <a:bodyPr/>
          <a:lstStyle/>
          <a:p>
            <a:fld id="{2E8C51FE-49D9-314D-9957-ABBF7DDE8782}" type="slidenum">
              <a:rPr lang="en-US" smtClean="0"/>
              <a:t>25</a:t>
            </a:fld>
            <a:endParaRPr lang="en-US"/>
          </a:p>
        </p:txBody>
      </p:sp>
      <p:sp>
        <p:nvSpPr>
          <p:cNvPr id="5" name="Date Placeholder 3">
            <a:extLst>
              <a:ext uri="{FF2B5EF4-FFF2-40B4-BE49-F238E27FC236}">
                <a16:creationId xmlns:a16="http://schemas.microsoft.com/office/drawing/2014/main" id="{F4A727EB-B16B-EF47-83F7-18762DA9E628}"/>
              </a:ext>
            </a:extLst>
          </p:cNvPr>
          <p:cNvSpPr>
            <a:spLocks noGrp="1"/>
          </p:cNvSpPr>
          <p:nvPr>
            <p:ph type="dt" sz="half" idx="10"/>
          </p:nvPr>
        </p:nvSpPr>
        <p:spPr>
          <a:xfrm>
            <a:off x="838200" y="6356350"/>
            <a:ext cx="2743200" cy="365125"/>
          </a:xfrm>
        </p:spPr>
        <p:txBody>
          <a:bodyPr/>
          <a:lstStyle/>
          <a:p>
            <a:fld id="{A30B4172-86BF-994A-897F-F46B93E37E3C}" type="datetime1">
              <a:rPr lang="en-US" smtClean="0"/>
              <a:t>6/15/2022</a:t>
            </a:fld>
            <a:endParaRPr lang="en-US">
              <a:solidFill>
                <a:schemeClr val="tx1"/>
              </a:solidFill>
            </a:endParaRPr>
          </a:p>
        </p:txBody>
      </p:sp>
      <p:sp>
        <p:nvSpPr>
          <p:cNvPr id="6" name="Footer Placeholder 4">
            <a:extLst>
              <a:ext uri="{FF2B5EF4-FFF2-40B4-BE49-F238E27FC236}">
                <a16:creationId xmlns:a16="http://schemas.microsoft.com/office/drawing/2014/main" id="{37DF4388-3BB2-FE4F-BBD4-31524D50A294}"/>
              </a:ext>
            </a:extLst>
          </p:cNvPr>
          <p:cNvSpPr>
            <a:spLocks noGrp="1"/>
          </p:cNvSpPr>
          <p:nvPr>
            <p:ph type="ftr" sz="quarter" idx="11"/>
          </p:nvPr>
        </p:nvSpPr>
        <p:spPr>
          <a:xfrm>
            <a:off x="4038600" y="6356350"/>
            <a:ext cx="4114800" cy="365125"/>
          </a:xfrm>
        </p:spPr>
        <p:txBody>
          <a:bodyPr/>
          <a:lstStyle/>
          <a:p>
            <a:r>
              <a:rPr lang="en-US"/>
              <a:t>NASA Cryospheric Sciences Program</a:t>
            </a:r>
            <a:endParaRPr lang="en-US" b="1"/>
          </a:p>
        </p:txBody>
      </p:sp>
    </p:spTree>
    <p:extLst>
      <p:ext uri="{BB962C8B-B14F-4D97-AF65-F5344CB8AC3E}">
        <p14:creationId xmlns:p14="http://schemas.microsoft.com/office/powerpoint/2010/main" val="1955082307"/>
      </p:ext>
    </p:extLst>
  </p:cSld>
  <p:clrMapOvr>
    <a:masterClrMapping/>
  </p:clrMapOvr>
  <mc:AlternateContent xmlns:mc="http://schemas.openxmlformats.org/markup-compatibility/2006">
    <mc:Choice xmlns:p14="http://schemas.microsoft.com/office/powerpoint/2010/main" Requires="p14">
      <p:transition p14:dur="400">
        <p:fade/>
      </p:transition>
    </mc:Choice>
    <mc:Fallback>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8BE36EA-6C9B-C446-BABD-1350E5DF9C1E}"/>
              </a:ext>
            </a:extLst>
          </p:cNvPr>
          <p:cNvSpPr>
            <a:spLocks noGrp="1"/>
          </p:cNvSpPr>
          <p:nvPr>
            <p:ph type="title"/>
          </p:nvPr>
        </p:nvSpPr>
        <p:spPr>
          <a:xfrm>
            <a:off x="2605217" y="328055"/>
            <a:ext cx="7772400" cy="1325563"/>
          </a:xfrm>
        </p:spPr>
        <p:txBody>
          <a:bodyPr/>
          <a:lstStyle/>
          <a:p>
            <a:r>
              <a:rPr lang="en-US"/>
              <a:t>Example of Anonymization</a:t>
            </a:r>
          </a:p>
        </p:txBody>
      </p:sp>
      <p:sp>
        <p:nvSpPr>
          <p:cNvPr id="3" name="Content Placeholder 2">
            <a:extLst>
              <a:ext uri="{FF2B5EF4-FFF2-40B4-BE49-F238E27FC236}">
                <a16:creationId xmlns:a16="http://schemas.microsoft.com/office/drawing/2014/main" id="{0420FA44-B831-124D-BCB1-9D3961F20DAE}"/>
              </a:ext>
            </a:extLst>
          </p:cNvPr>
          <p:cNvSpPr>
            <a:spLocks noGrp="1"/>
          </p:cNvSpPr>
          <p:nvPr>
            <p:ph idx="1"/>
          </p:nvPr>
        </p:nvSpPr>
        <p:spPr>
          <a:xfrm>
            <a:off x="2328973" y="1552652"/>
            <a:ext cx="9251621" cy="5478369"/>
          </a:xfrm>
        </p:spPr>
        <p:txBody>
          <a:bodyPr>
            <a:normAutofit fontScale="70000" lnSpcReduction="20000"/>
          </a:bodyPr>
          <a:lstStyle/>
          <a:p>
            <a:r>
              <a:rPr lang="en-US" i="1">
                <a:highlight>
                  <a:srgbClr val="FFFF00"/>
                </a:highlight>
                <a:latin typeface="Times New Roman" panose="02020603050405020304" pitchFamily="18" charset="0"/>
                <a:cs typeface="Times New Roman" panose="02020603050405020304" pitchFamily="18" charset="0"/>
              </a:rPr>
              <a:t>In Rogers et al. (2014), we concluded </a:t>
            </a:r>
            <a:r>
              <a:rPr lang="en-US" i="1">
                <a:latin typeface="Times New Roman" panose="02020603050405020304" pitchFamily="18" charset="0"/>
                <a:cs typeface="Times New Roman" panose="02020603050405020304" pitchFamily="18" charset="0"/>
              </a:rPr>
              <a:t>that the best explanation for the dynamics of the shockwave and the spectra from both the forward-shocked ISM and the reverse-shocked ejecta is that a Type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supernova exploded into a preexisting wind-blown cavity. This object is the only known example of such a phenomenon, and it thus provides a unique opportunity to illuminate the nature of Type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supernovae and the progenitors. </a:t>
            </a:r>
            <a:r>
              <a:rPr lang="en-US" i="1">
                <a:highlight>
                  <a:srgbClr val="00FF00"/>
                </a:highlight>
                <a:latin typeface="Times New Roman" panose="02020603050405020304" pitchFamily="18" charset="0"/>
                <a:cs typeface="Times New Roman" panose="02020603050405020304" pitchFamily="18" charset="0"/>
              </a:rPr>
              <a:t>If our model from Rogers et al. (2014) is correct</a:t>
            </a:r>
            <a:r>
              <a:rPr lang="en-US" i="1">
                <a:latin typeface="Times New Roman" panose="02020603050405020304" pitchFamily="18" charset="0"/>
                <a:cs typeface="Times New Roman" panose="02020603050405020304" pitchFamily="18" charset="0"/>
              </a:rPr>
              <a:t>, then the single-degenerate channel for </a:t>
            </a:r>
            <a:r>
              <a:rPr lang="en-US" i="1" err="1">
                <a:latin typeface="Times New Roman" panose="02020603050405020304" pitchFamily="18" charset="0"/>
                <a:cs typeface="Times New Roman" panose="02020603050405020304" pitchFamily="18" charset="0"/>
              </a:rPr>
              <a:t>SNe</a:t>
            </a:r>
            <a:r>
              <a:rPr lang="en-US" i="1">
                <a:latin typeface="Times New Roman" panose="02020603050405020304" pitchFamily="18" charset="0"/>
                <a:cs typeface="Times New Roman" panose="02020603050405020304" pitchFamily="18" charset="0"/>
              </a:rPr>
              <a:t>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production must exist. We propose here for a second epoch of observations which we will compare with </a:t>
            </a:r>
            <a:r>
              <a:rPr lang="en-US" i="1">
                <a:highlight>
                  <a:srgbClr val="FF00FF"/>
                </a:highlight>
                <a:latin typeface="Times New Roman" panose="02020603050405020304" pitchFamily="18" charset="0"/>
                <a:cs typeface="Times New Roman" panose="02020603050405020304" pitchFamily="18" charset="0"/>
              </a:rPr>
              <a:t>our first epoch </a:t>
            </a:r>
            <a:r>
              <a:rPr lang="en-US" i="1">
                <a:latin typeface="Times New Roman" panose="02020603050405020304" pitchFamily="18" charset="0"/>
                <a:cs typeface="Times New Roman" panose="02020603050405020304" pitchFamily="18" charset="0"/>
              </a:rPr>
              <a:t>obtained in 2007 to measure the proper motion of the shock wave.</a:t>
            </a:r>
          </a:p>
          <a:p>
            <a:endParaRPr lang="en-US">
              <a:latin typeface="Times New Roman" panose="02020603050405020304" pitchFamily="18" charset="0"/>
              <a:cs typeface="Times New Roman" panose="02020603050405020304" pitchFamily="18" charset="0"/>
            </a:endParaRPr>
          </a:p>
          <a:p>
            <a:r>
              <a:rPr lang="en-US">
                <a:latin typeface="+mj-lt"/>
                <a:cs typeface="Times New Roman" panose="02020603050405020304" pitchFamily="18" charset="0"/>
              </a:rPr>
              <a:t>Here is the same text, again re-worked following the anonymizing guidelines:</a:t>
            </a:r>
          </a:p>
          <a:p>
            <a:r>
              <a:rPr lang="en-US" i="1">
                <a:highlight>
                  <a:srgbClr val="FFFF00"/>
                </a:highlight>
                <a:latin typeface="Times New Roman" panose="02020603050405020304" pitchFamily="18" charset="0"/>
                <a:cs typeface="Times New Roman" panose="02020603050405020304" pitchFamily="18" charset="0"/>
              </a:rPr>
              <a:t>Prior work [12] concluded </a:t>
            </a:r>
            <a:r>
              <a:rPr lang="en-US" i="1">
                <a:latin typeface="Times New Roman" panose="02020603050405020304" pitchFamily="18" charset="0"/>
                <a:cs typeface="Times New Roman" panose="02020603050405020304" pitchFamily="18" charset="0"/>
              </a:rPr>
              <a:t>that the best explanation for the dynamics of the shockwave and the spectra from both the forward-shocked ISM and the reverse-shocked ejecta is that a Type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supernova exploded into a preexisting wind-blown cavity. This object is the only known example of such a phenomenon, and it thus provides a unique opportunity to illuminate the nature of Type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supernovae and the progenitors. </a:t>
            </a:r>
            <a:r>
              <a:rPr lang="en-US" i="1">
                <a:highlight>
                  <a:srgbClr val="00FF00"/>
                </a:highlight>
                <a:latin typeface="Times New Roman" panose="02020603050405020304" pitchFamily="18" charset="0"/>
                <a:cs typeface="Times New Roman" panose="02020603050405020304" pitchFamily="18" charset="0"/>
              </a:rPr>
              <a:t>If the model from [12] is correct</a:t>
            </a:r>
            <a:r>
              <a:rPr lang="en-US" i="1">
                <a:latin typeface="Times New Roman" panose="02020603050405020304" pitchFamily="18" charset="0"/>
                <a:cs typeface="Times New Roman" panose="02020603050405020304" pitchFamily="18" charset="0"/>
              </a:rPr>
              <a:t>, then the single-degenerate channel for </a:t>
            </a:r>
            <a:r>
              <a:rPr lang="en-US" i="1" err="1">
                <a:latin typeface="Times New Roman" panose="02020603050405020304" pitchFamily="18" charset="0"/>
                <a:cs typeface="Times New Roman" panose="02020603050405020304" pitchFamily="18" charset="0"/>
              </a:rPr>
              <a:t>SNe</a:t>
            </a:r>
            <a:r>
              <a:rPr lang="en-US" i="1">
                <a:latin typeface="Times New Roman" panose="02020603050405020304" pitchFamily="18" charset="0"/>
                <a:cs typeface="Times New Roman" panose="02020603050405020304" pitchFamily="18" charset="0"/>
              </a:rPr>
              <a:t> </a:t>
            </a:r>
            <a:r>
              <a:rPr lang="en-US" i="1" err="1">
                <a:latin typeface="Times New Roman" panose="02020603050405020304" pitchFamily="18" charset="0"/>
                <a:cs typeface="Times New Roman" panose="02020603050405020304" pitchFamily="18" charset="0"/>
              </a:rPr>
              <a:t>Ia</a:t>
            </a:r>
            <a:r>
              <a:rPr lang="en-US" i="1">
                <a:latin typeface="Times New Roman" panose="02020603050405020304" pitchFamily="18" charset="0"/>
                <a:cs typeface="Times New Roman" panose="02020603050405020304" pitchFamily="18" charset="0"/>
              </a:rPr>
              <a:t> production must exist. We propose here for a second epoch of observations which we will compare with </a:t>
            </a:r>
            <a:r>
              <a:rPr lang="en-US" i="1">
                <a:highlight>
                  <a:srgbClr val="FF00FF"/>
                </a:highlight>
                <a:latin typeface="Times New Roman" panose="02020603050405020304" pitchFamily="18" charset="0"/>
                <a:cs typeface="Times New Roman" panose="02020603050405020304" pitchFamily="18" charset="0"/>
              </a:rPr>
              <a:t>a first epoch </a:t>
            </a:r>
            <a:r>
              <a:rPr lang="en-US" i="1">
                <a:latin typeface="Times New Roman" panose="02020603050405020304" pitchFamily="18" charset="0"/>
                <a:cs typeface="Times New Roman" panose="02020603050405020304" pitchFamily="18" charset="0"/>
              </a:rPr>
              <a:t>obtained in 2007 to measure the proper motion of the shock wave.</a:t>
            </a:r>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BCCF158-44C3-1645-BE1D-1590AD0EC017}"/>
              </a:ext>
            </a:extLst>
          </p:cNvPr>
          <p:cNvSpPr>
            <a:spLocks noGrp="1"/>
          </p:cNvSpPr>
          <p:nvPr>
            <p:ph type="sldNum" sz="quarter" idx="12"/>
          </p:nvPr>
        </p:nvSpPr>
        <p:spPr/>
        <p:txBody>
          <a:bodyPr/>
          <a:lstStyle/>
          <a:p>
            <a:fld id="{2E8C51FE-49D9-314D-9957-ABBF7DDE8782}" type="slidenum">
              <a:rPr lang="en-US" smtClean="0"/>
              <a:t>26</a:t>
            </a:fld>
            <a:endParaRPr lang="en-US"/>
          </a:p>
        </p:txBody>
      </p:sp>
      <p:sp>
        <p:nvSpPr>
          <p:cNvPr id="5" name="Date Placeholder 3">
            <a:extLst>
              <a:ext uri="{FF2B5EF4-FFF2-40B4-BE49-F238E27FC236}">
                <a16:creationId xmlns:a16="http://schemas.microsoft.com/office/drawing/2014/main" id="{07A50181-D8B3-7B42-9C8A-F98E69C7AA72}"/>
              </a:ext>
            </a:extLst>
          </p:cNvPr>
          <p:cNvSpPr>
            <a:spLocks noGrp="1"/>
          </p:cNvSpPr>
          <p:nvPr>
            <p:ph type="dt" sz="half" idx="10"/>
          </p:nvPr>
        </p:nvSpPr>
        <p:spPr>
          <a:xfrm>
            <a:off x="838200" y="6356350"/>
            <a:ext cx="2743200" cy="365125"/>
          </a:xfrm>
        </p:spPr>
        <p:txBody>
          <a:bodyPr/>
          <a:lstStyle/>
          <a:p>
            <a:fld id="{A30B4172-86BF-994A-897F-F46B93E37E3C}" type="datetime1">
              <a:rPr lang="en-US" smtClean="0"/>
              <a:t>6/15/2022</a:t>
            </a:fld>
            <a:endParaRPr lang="en-US">
              <a:solidFill>
                <a:schemeClr val="tx1"/>
              </a:solidFill>
            </a:endParaRPr>
          </a:p>
        </p:txBody>
      </p:sp>
      <p:sp>
        <p:nvSpPr>
          <p:cNvPr id="6" name="Footer Placeholder 4">
            <a:extLst>
              <a:ext uri="{FF2B5EF4-FFF2-40B4-BE49-F238E27FC236}">
                <a16:creationId xmlns:a16="http://schemas.microsoft.com/office/drawing/2014/main" id="{BFE6CF62-DC49-9C46-8F90-5744464B8EEE}"/>
              </a:ext>
            </a:extLst>
          </p:cNvPr>
          <p:cNvSpPr>
            <a:spLocks noGrp="1"/>
          </p:cNvSpPr>
          <p:nvPr>
            <p:ph type="ftr" sz="quarter" idx="11"/>
          </p:nvPr>
        </p:nvSpPr>
        <p:spPr>
          <a:xfrm>
            <a:off x="4038600" y="6356350"/>
            <a:ext cx="4114800" cy="365125"/>
          </a:xfrm>
        </p:spPr>
        <p:txBody>
          <a:bodyPr/>
          <a:lstStyle/>
          <a:p>
            <a:r>
              <a:rPr lang="en-US"/>
              <a:t>NASA Cryospheric Sciences Program</a:t>
            </a:r>
            <a:endParaRPr lang="en-US" b="1"/>
          </a:p>
        </p:txBody>
      </p:sp>
    </p:spTree>
    <p:extLst>
      <p:ext uri="{BB962C8B-B14F-4D97-AF65-F5344CB8AC3E}">
        <p14:creationId xmlns:p14="http://schemas.microsoft.com/office/powerpoint/2010/main" val="251135328"/>
      </p:ext>
    </p:extLst>
  </p:cSld>
  <p:clrMapOvr>
    <a:masterClrMapping/>
  </p:clrMapOvr>
  <mc:AlternateContent xmlns:mc="http://schemas.openxmlformats.org/markup-compatibility/2006">
    <mc:Choice xmlns:p14="http://schemas.microsoft.com/office/powerpoint/2010/main" Requires="p14">
      <p:transition p14:dur="400">
        <p:fade/>
      </p:transition>
    </mc:Choice>
    <mc:Fallback>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387BC-4E96-CD41-9DC2-6B33A052E3B3}"/>
              </a:ext>
            </a:extLst>
          </p:cNvPr>
          <p:cNvSpPr>
            <a:spLocks noGrp="1"/>
          </p:cNvSpPr>
          <p:nvPr>
            <p:ph type="title"/>
          </p:nvPr>
        </p:nvSpPr>
        <p:spPr>
          <a:xfrm>
            <a:off x="1127051" y="2740210"/>
            <a:ext cx="10730841" cy="577081"/>
          </a:xfrm>
        </p:spPr>
        <p:txBody>
          <a:bodyPr>
            <a:normAutofit fontScale="90000"/>
          </a:bodyPr>
          <a:lstStyle/>
          <a:p>
            <a:pPr algn="ctr"/>
            <a:r>
              <a:rPr lang="en-US"/>
              <a:t>How is the capability of the team to execute the investigation accounted for?</a:t>
            </a:r>
          </a:p>
        </p:txBody>
      </p:sp>
      <p:sp>
        <p:nvSpPr>
          <p:cNvPr id="4" name="Slide Number Placeholder 3">
            <a:extLst>
              <a:ext uri="{FF2B5EF4-FFF2-40B4-BE49-F238E27FC236}">
                <a16:creationId xmlns:a16="http://schemas.microsoft.com/office/drawing/2014/main" id="{17E3C0A4-6CD7-1242-B0DF-8D66DA50B83F}"/>
              </a:ext>
            </a:extLst>
          </p:cNvPr>
          <p:cNvSpPr>
            <a:spLocks noGrp="1"/>
          </p:cNvSpPr>
          <p:nvPr>
            <p:ph type="sldNum" sz="quarter" idx="12"/>
          </p:nvPr>
        </p:nvSpPr>
        <p:spPr/>
        <p:txBody>
          <a:bodyPr/>
          <a:lstStyle/>
          <a:p>
            <a:fld id="{2E8C51FE-49D9-314D-9957-ABBF7DDE8782}" type="slidenum">
              <a:rPr lang="en-US" smtClean="0"/>
              <a:t>27</a:t>
            </a:fld>
            <a:endParaRPr lang="en-US"/>
          </a:p>
        </p:txBody>
      </p:sp>
      <p:sp>
        <p:nvSpPr>
          <p:cNvPr id="5" name="Date Placeholder 3">
            <a:extLst>
              <a:ext uri="{FF2B5EF4-FFF2-40B4-BE49-F238E27FC236}">
                <a16:creationId xmlns:a16="http://schemas.microsoft.com/office/drawing/2014/main" id="{6C7C9F53-D040-3942-890E-98E1651394B7}"/>
              </a:ext>
            </a:extLst>
          </p:cNvPr>
          <p:cNvSpPr>
            <a:spLocks noGrp="1"/>
          </p:cNvSpPr>
          <p:nvPr>
            <p:ph type="dt" sz="half" idx="10"/>
          </p:nvPr>
        </p:nvSpPr>
        <p:spPr>
          <a:xfrm>
            <a:off x="838200" y="6356350"/>
            <a:ext cx="2743200" cy="365125"/>
          </a:xfrm>
        </p:spPr>
        <p:txBody>
          <a:bodyPr/>
          <a:lstStyle/>
          <a:p>
            <a:fld id="{A30B4172-86BF-994A-897F-F46B93E37E3C}" type="datetime1">
              <a:rPr lang="en-US" smtClean="0"/>
              <a:t>6/15/2022</a:t>
            </a:fld>
            <a:endParaRPr lang="en-US">
              <a:solidFill>
                <a:schemeClr val="tx1"/>
              </a:solidFill>
            </a:endParaRPr>
          </a:p>
        </p:txBody>
      </p:sp>
      <p:sp>
        <p:nvSpPr>
          <p:cNvPr id="6" name="Footer Placeholder 4">
            <a:extLst>
              <a:ext uri="{FF2B5EF4-FFF2-40B4-BE49-F238E27FC236}">
                <a16:creationId xmlns:a16="http://schemas.microsoft.com/office/drawing/2014/main" id="{A1394B0E-04C7-184F-87D3-EC60D9C4C349}"/>
              </a:ext>
            </a:extLst>
          </p:cNvPr>
          <p:cNvSpPr>
            <a:spLocks noGrp="1"/>
          </p:cNvSpPr>
          <p:nvPr>
            <p:ph type="ftr" sz="quarter" idx="11"/>
          </p:nvPr>
        </p:nvSpPr>
        <p:spPr>
          <a:xfrm>
            <a:off x="4038600" y="6356350"/>
            <a:ext cx="4114800" cy="365125"/>
          </a:xfrm>
        </p:spPr>
        <p:txBody>
          <a:bodyPr/>
          <a:lstStyle/>
          <a:p>
            <a:r>
              <a:rPr lang="en-US"/>
              <a:t>NASA Cryospheric Sciences Program</a:t>
            </a:r>
            <a:endParaRPr lang="en-US" b="1"/>
          </a:p>
        </p:txBody>
      </p:sp>
    </p:spTree>
    <p:extLst>
      <p:ext uri="{BB962C8B-B14F-4D97-AF65-F5344CB8AC3E}">
        <p14:creationId xmlns:p14="http://schemas.microsoft.com/office/powerpoint/2010/main" val="136716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E0CCE-FDB9-DA45-9329-DCCD0243A728}"/>
              </a:ext>
            </a:extLst>
          </p:cNvPr>
          <p:cNvSpPr>
            <a:spLocks noGrp="1"/>
          </p:cNvSpPr>
          <p:nvPr>
            <p:ph type="title"/>
          </p:nvPr>
        </p:nvSpPr>
        <p:spPr>
          <a:xfrm>
            <a:off x="1927654" y="365125"/>
            <a:ext cx="10157254" cy="1325563"/>
          </a:xfrm>
        </p:spPr>
        <p:txBody>
          <a:bodyPr/>
          <a:lstStyle/>
          <a:p>
            <a:r>
              <a:rPr lang="en-US"/>
              <a:t>Expertise &amp; Resources Non-Anonymized Document</a:t>
            </a:r>
          </a:p>
        </p:txBody>
      </p:sp>
      <p:sp>
        <p:nvSpPr>
          <p:cNvPr id="3" name="Content Placeholder 2">
            <a:extLst>
              <a:ext uri="{FF2B5EF4-FFF2-40B4-BE49-F238E27FC236}">
                <a16:creationId xmlns:a16="http://schemas.microsoft.com/office/drawing/2014/main" id="{F01B8899-4534-AA4B-B6F0-0740081DF3EA}"/>
              </a:ext>
            </a:extLst>
          </p:cNvPr>
          <p:cNvSpPr>
            <a:spLocks noGrp="1"/>
          </p:cNvSpPr>
          <p:nvPr>
            <p:ph idx="1"/>
          </p:nvPr>
        </p:nvSpPr>
        <p:spPr>
          <a:xfrm>
            <a:off x="2207740" y="1690688"/>
            <a:ext cx="7772401" cy="4351338"/>
          </a:xfrm>
        </p:spPr>
        <p:txBody>
          <a:bodyPr/>
          <a:lstStyle/>
          <a:p>
            <a:r>
              <a:rPr lang="en-US"/>
              <a:t>List of team members</a:t>
            </a:r>
          </a:p>
          <a:p>
            <a:r>
              <a:rPr lang="en-US"/>
              <a:t>Descriptions of expertise</a:t>
            </a:r>
          </a:p>
          <a:p>
            <a:r>
              <a:rPr lang="en-US"/>
              <a:t>Specific contributions from members</a:t>
            </a:r>
          </a:p>
          <a:p>
            <a:r>
              <a:rPr lang="en-US"/>
              <a:t>Specialized resources (e.g., field sites)</a:t>
            </a:r>
          </a:p>
          <a:p>
            <a:r>
              <a:rPr lang="en-US"/>
              <a:t>Summary of work effort</a:t>
            </a:r>
          </a:p>
          <a:p>
            <a:r>
              <a:rPr lang="en-US"/>
              <a:t>Biographical sketches</a:t>
            </a:r>
          </a:p>
          <a:p>
            <a:r>
              <a:rPr lang="en-US"/>
              <a:t>Current and pending support</a:t>
            </a:r>
          </a:p>
          <a:p>
            <a:r>
              <a:rPr lang="en-US"/>
              <a:t>Letters of resource support</a:t>
            </a:r>
          </a:p>
        </p:txBody>
      </p:sp>
      <p:sp>
        <p:nvSpPr>
          <p:cNvPr id="4" name="Date Placeholder 3">
            <a:extLst>
              <a:ext uri="{FF2B5EF4-FFF2-40B4-BE49-F238E27FC236}">
                <a16:creationId xmlns:a16="http://schemas.microsoft.com/office/drawing/2014/main" id="{E0230022-43A6-4B42-8577-E656D91BF988}"/>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098ABBD6-B0E9-D947-917D-EC680082C0B4}"/>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056F720F-0BFF-FB4A-8228-25D572B9B360}"/>
              </a:ext>
            </a:extLst>
          </p:cNvPr>
          <p:cNvSpPr>
            <a:spLocks noGrp="1"/>
          </p:cNvSpPr>
          <p:nvPr>
            <p:ph type="sldNum" sz="quarter" idx="12"/>
          </p:nvPr>
        </p:nvSpPr>
        <p:spPr/>
        <p:txBody>
          <a:bodyPr/>
          <a:lstStyle/>
          <a:p>
            <a:fld id="{4A469C36-4982-3749-BA68-86A8BEF15E53}" type="slidenum">
              <a:rPr lang="en-US" smtClean="0"/>
              <a:pPr/>
              <a:t>28</a:t>
            </a:fld>
            <a:endParaRPr lang="en-US"/>
          </a:p>
        </p:txBody>
      </p:sp>
    </p:spTree>
    <p:extLst>
      <p:ext uri="{BB962C8B-B14F-4D97-AF65-F5344CB8AC3E}">
        <p14:creationId xmlns:p14="http://schemas.microsoft.com/office/powerpoint/2010/main" val="2964025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4614B-BC43-FD48-B524-D04BAEFABDBA}"/>
              </a:ext>
            </a:extLst>
          </p:cNvPr>
          <p:cNvSpPr>
            <a:spLocks noGrp="1"/>
          </p:cNvSpPr>
          <p:nvPr>
            <p:ph type="title"/>
          </p:nvPr>
        </p:nvSpPr>
        <p:spPr>
          <a:xfrm>
            <a:off x="2289770" y="459043"/>
            <a:ext cx="9025378" cy="1080999"/>
          </a:xfrm>
        </p:spPr>
        <p:txBody>
          <a:bodyPr/>
          <a:lstStyle/>
          <a:p>
            <a:r>
              <a:rPr lang="en-US"/>
              <a:t>Detailed Guidance</a:t>
            </a:r>
          </a:p>
        </p:txBody>
      </p:sp>
      <p:sp>
        <p:nvSpPr>
          <p:cNvPr id="3" name="Content Placeholder 2">
            <a:extLst>
              <a:ext uri="{FF2B5EF4-FFF2-40B4-BE49-F238E27FC236}">
                <a16:creationId xmlns:a16="http://schemas.microsoft.com/office/drawing/2014/main" id="{AAA37224-4DD8-BF42-B588-E2ED84DC1CD9}"/>
              </a:ext>
            </a:extLst>
          </p:cNvPr>
          <p:cNvSpPr>
            <a:spLocks noGrp="1"/>
          </p:cNvSpPr>
          <p:nvPr>
            <p:ph idx="1"/>
          </p:nvPr>
        </p:nvSpPr>
        <p:spPr>
          <a:xfrm>
            <a:off x="4644213" y="1660712"/>
            <a:ext cx="7193560" cy="1434007"/>
          </a:xfrm>
        </p:spPr>
        <p:txBody>
          <a:bodyPr>
            <a:noAutofit/>
          </a:bodyPr>
          <a:lstStyle/>
          <a:p>
            <a:pPr marL="0" indent="0">
              <a:lnSpc>
                <a:spcPct val="120000"/>
              </a:lnSpc>
              <a:buNone/>
            </a:pPr>
            <a:r>
              <a:rPr lang="en-US" sz="2000"/>
              <a:t>The program element text contains specific instructions on how to prepare an anonymized proposal for that program. In addition, the NSPIRES page of each program element contains a document entitled “Guidelines for Anonymous Proposals” describes in detail the specific requirements of anonymous proposals.</a:t>
            </a:r>
          </a:p>
        </p:txBody>
      </p:sp>
      <p:sp>
        <p:nvSpPr>
          <p:cNvPr id="4" name="Slide Number Placeholder 3">
            <a:extLst>
              <a:ext uri="{FF2B5EF4-FFF2-40B4-BE49-F238E27FC236}">
                <a16:creationId xmlns:a16="http://schemas.microsoft.com/office/drawing/2014/main" id="{0189BAE3-876B-C840-B05D-C70DE187FB5D}"/>
              </a:ext>
            </a:extLst>
          </p:cNvPr>
          <p:cNvSpPr>
            <a:spLocks noGrp="1"/>
          </p:cNvSpPr>
          <p:nvPr>
            <p:ph type="sldNum" sz="quarter" idx="12"/>
          </p:nvPr>
        </p:nvSpPr>
        <p:spPr/>
        <p:txBody>
          <a:bodyPr/>
          <a:lstStyle/>
          <a:p>
            <a:fld id="{2E8C51FE-49D9-314D-9957-ABBF7DDE8782}" type="slidenum">
              <a:rPr lang="en-US" smtClean="0"/>
              <a:t>29</a:t>
            </a:fld>
            <a:endParaRPr lang="en-US"/>
          </a:p>
        </p:txBody>
      </p:sp>
      <p:sp>
        <p:nvSpPr>
          <p:cNvPr id="7" name="Freeform 29">
            <a:extLst>
              <a:ext uri="{FF2B5EF4-FFF2-40B4-BE49-F238E27FC236}">
                <a16:creationId xmlns:a16="http://schemas.microsoft.com/office/drawing/2014/main" id="{866A05D8-5CFA-0843-A965-74F9FA3C6DCD}"/>
              </a:ext>
            </a:extLst>
          </p:cNvPr>
          <p:cNvSpPr/>
          <p:nvPr/>
        </p:nvSpPr>
        <p:spPr>
          <a:xfrm>
            <a:off x="2289770" y="1975362"/>
            <a:ext cx="1989954" cy="1830812"/>
          </a:xfrm>
          <a:custGeom>
            <a:avLst/>
            <a:gdLst/>
            <a:ahLst/>
            <a:cxnLst>
              <a:cxn ang="0">
                <a:pos x="wd2" y="hd2"/>
              </a:cxn>
              <a:cxn ang="5400000">
                <a:pos x="wd2" y="hd2"/>
              </a:cxn>
              <a:cxn ang="10800000">
                <a:pos x="wd2" y="hd2"/>
              </a:cxn>
              <a:cxn ang="16200000">
                <a:pos x="wd2" y="hd2"/>
              </a:cxn>
            </a:cxnLst>
            <a:rect l="0" t="0" r="r" b="b"/>
            <a:pathLst>
              <a:path w="20615" h="19967" extrusionOk="0">
                <a:moveTo>
                  <a:pt x="11128" y="0"/>
                </a:moveTo>
                <a:cubicBezTo>
                  <a:pt x="8877" y="1"/>
                  <a:pt x="6700" y="843"/>
                  <a:pt x="4984" y="2376"/>
                </a:cubicBezTo>
                <a:lnTo>
                  <a:pt x="5310" y="2780"/>
                </a:lnTo>
                <a:cubicBezTo>
                  <a:pt x="9091" y="-596"/>
                  <a:pt x="14758" y="-107"/>
                  <a:pt x="17966" y="3872"/>
                </a:cubicBezTo>
                <a:cubicBezTo>
                  <a:pt x="21174" y="7851"/>
                  <a:pt x="20710" y="13813"/>
                  <a:pt x="16928" y="17189"/>
                </a:cubicBezTo>
                <a:cubicBezTo>
                  <a:pt x="13249" y="20474"/>
                  <a:pt x="7760" y="20112"/>
                  <a:pt x="4500" y="16369"/>
                </a:cubicBezTo>
                <a:lnTo>
                  <a:pt x="503" y="16369"/>
                </a:lnTo>
                <a:lnTo>
                  <a:pt x="503" y="14142"/>
                </a:lnTo>
                <a:lnTo>
                  <a:pt x="3085" y="14142"/>
                </a:lnTo>
                <a:lnTo>
                  <a:pt x="3085" y="7062"/>
                </a:lnTo>
                <a:lnTo>
                  <a:pt x="809" y="7062"/>
                </a:lnTo>
                <a:lnTo>
                  <a:pt x="809" y="5426"/>
                </a:lnTo>
                <a:cubicBezTo>
                  <a:pt x="2027" y="5161"/>
                  <a:pt x="2881" y="4817"/>
                  <a:pt x="3779" y="4236"/>
                </a:cubicBezTo>
                <a:lnTo>
                  <a:pt x="5851" y="4236"/>
                </a:lnTo>
                <a:lnTo>
                  <a:pt x="5851" y="14142"/>
                </a:lnTo>
                <a:lnTo>
                  <a:pt x="8267" y="14142"/>
                </a:lnTo>
                <a:lnTo>
                  <a:pt x="8267" y="13612"/>
                </a:lnTo>
                <a:lnTo>
                  <a:pt x="6350" y="13612"/>
                </a:lnTo>
                <a:lnTo>
                  <a:pt x="6350" y="3706"/>
                </a:lnTo>
                <a:lnTo>
                  <a:pt x="3634" y="3706"/>
                </a:lnTo>
                <a:lnTo>
                  <a:pt x="3573" y="3747"/>
                </a:lnTo>
                <a:cubicBezTo>
                  <a:pt x="2658" y="4348"/>
                  <a:pt x="1797" y="4681"/>
                  <a:pt x="507" y="4949"/>
                </a:cubicBezTo>
                <a:lnTo>
                  <a:pt x="304" y="4990"/>
                </a:lnTo>
                <a:lnTo>
                  <a:pt x="304" y="7591"/>
                </a:lnTo>
                <a:lnTo>
                  <a:pt x="2585" y="7591"/>
                </a:lnTo>
                <a:lnTo>
                  <a:pt x="2585" y="13613"/>
                </a:lnTo>
                <a:lnTo>
                  <a:pt x="0" y="13613"/>
                </a:lnTo>
                <a:lnTo>
                  <a:pt x="0" y="16900"/>
                </a:lnTo>
                <a:lnTo>
                  <a:pt x="4284" y="16900"/>
                </a:lnTo>
                <a:cubicBezTo>
                  <a:pt x="7914" y="20876"/>
                  <a:pt x="13920" y="21004"/>
                  <a:pt x="17699" y="17185"/>
                </a:cubicBezTo>
                <a:cubicBezTo>
                  <a:pt x="21479" y="13366"/>
                  <a:pt x="21600" y="7046"/>
                  <a:pt x="17971" y="3070"/>
                </a:cubicBezTo>
                <a:cubicBezTo>
                  <a:pt x="16182" y="1109"/>
                  <a:pt x="13710" y="1"/>
                  <a:pt x="11128" y="1"/>
                </a:cubicBezTo>
                <a:close/>
              </a:path>
            </a:pathLst>
          </a:custGeom>
          <a:gradFill>
            <a:gsLst>
              <a:gs pos="22846">
                <a:srgbClr val="FF3847"/>
              </a:gs>
              <a:gs pos="63342">
                <a:srgbClr val="FF7D25"/>
              </a:gs>
              <a:gs pos="100000">
                <a:srgbClr val="FFC203"/>
              </a:gs>
            </a:gsLst>
            <a:lin ang="2089255"/>
          </a:gradFill>
          <a:ln w="12700">
            <a:miter lim="400000"/>
          </a:ln>
        </p:spPr>
        <p:txBody>
          <a:bodyPr lIns="45719" rIns="45719" anchor="ctr"/>
          <a:lstStyle/>
          <a:p>
            <a:endParaRPr/>
          </a:p>
        </p:txBody>
      </p:sp>
      <p:sp>
        <p:nvSpPr>
          <p:cNvPr id="8" name="Freeform 31">
            <a:extLst>
              <a:ext uri="{FF2B5EF4-FFF2-40B4-BE49-F238E27FC236}">
                <a16:creationId xmlns:a16="http://schemas.microsoft.com/office/drawing/2014/main" id="{ED19CD9C-94E0-D04C-B67D-69AB6420EC0A}"/>
              </a:ext>
            </a:extLst>
          </p:cNvPr>
          <p:cNvSpPr/>
          <p:nvPr/>
        </p:nvSpPr>
        <p:spPr>
          <a:xfrm>
            <a:off x="2776021" y="2305233"/>
            <a:ext cx="1170057" cy="1169454"/>
          </a:xfrm>
          <a:custGeom>
            <a:avLst/>
            <a:gdLst/>
            <a:ahLst/>
            <a:cxnLst>
              <a:cxn ang="0">
                <a:pos x="wd2" y="hd2"/>
              </a:cxn>
              <a:cxn ang="5400000">
                <a:pos x="wd2" y="hd2"/>
              </a:cxn>
              <a:cxn ang="10800000">
                <a:pos x="wd2" y="hd2"/>
              </a:cxn>
              <a:cxn ang="16200000">
                <a:pos x="wd2" y="hd2"/>
              </a:cxn>
            </a:cxnLst>
            <a:rect l="0" t="0" r="r" b="b"/>
            <a:pathLst>
              <a:path w="21600" h="21577" extrusionOk="0">
                <a:moveTo>
                  <a:pt x="21600" y="10788"/>
                </a:moveTo>
                <a:cubicBezTo>
                  <a:pt x="21600" y="4830"/>
                  <a:pt x="16765" y="0"/>
                  <a:pt x="10800" y="0"/>
                </a:cubicBezTo>
                <a:cubicBezTo>
                  <a:pt x="4835" y="0"/>
                  <a:pt x="0" y="4830"/>
                  <a:pt x="0" y="10788"/>
                </a:cubicBezTo>
                <a:cubicBezTo>
                  <a:pt x="0" y="16747"/>
                  <a:pt x="4835" y="21577"/>
                  <a:pt x="10800" y="21577"/>
                </a:cubicBezTo>
                <a:cubicBezTo>
                  <a:pt x="16741" y="21600"/>
                  <a:pt x="21577" y="16808"/>
                  <a:pt x="21600" y="10873"/>
                </a:cubicBezTo>
                <a:cubicBezTo>
                  <a:pt x="21600" y="10845"/>
                  <a:pt x="21600" y="10817"/>
                  <a:pt x="21600" y="10788"/>
                </a:cubicBezTo>
                <a:close/>
              </a:path>
            </a:pathLst>
          </a:custGeom>
          <a:gradFill>
            <a:gsLst>
              <a:gs pos="22846">
                <a:srgbClr val="FFFFFF"/>
              </a:gs>
              <a:gs pos="63322">
                <a:srgbClr val="E6EAEB"/>
              </a:gs>
              <a:gs pos="99960">
                <a:srgbClr val="CDD5D8"/>
              </a:gs>
            </a:gsLst>
            <a:lin ang="2089255"/>
          </a:gradFill>
          <a:ln w="12700">
            <a:miter lim="400000"/>
          </a:ln>
          <a:effectLst>
            <a:outerShdw blurRad="152400" dist="90035" dir="2315233" rotWithShape="0">
              <a:srgbClr val="000000">
                <a:alpha val="38297"/>
              </a:srgbClr>
            </a:outerShdw>
          </a:effectLst>
        </p:spPr>
        <p:txBody>
          <a:bodyPr lIns="45719" rIns="45719" anchor="ctr"/>
          <a:lstStyle/>
          <a:p>
            <a:endParaRPr/>
          </a:p>
        </p:txBody>
      </p:sp>
      <p:sp>
        <p:nvSpPr>
          <p:cNvPr id="9" name="TextBox 52">
            <a:extLst>
              <a:ext uri="{FF2B5EF4-FFF2-40B4-BE49-F238E27FC236}">
                <a16:creationId xmlns:a16="http://schemas.microsoft.com/office/drawing/2014/main" id="{A6C89228-6585-D145-A8A4-1D021BB9C7D8}"/>
              </a:ext>
            </a:extLst>
          </p:cNvPr>
          <p:cNvSpPr txBox="1"/>
          <p:nvPr/>
        </p:nvSpPr>
        <p:spPr>
          <a:xfrm>
            <a:off x="2797443" y="2531230"/>
            <a:ext cx="1127211" cy="7386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800">
                <a:solidFill>
                  <a:srgbClr val="535353"/>
                </a:solidFill>
              </a:defRPr>
            </a:lvl1pPr>
          </a:lstStyle>
          <a:p>
            <a:pPr algn="ctr"/>
            <a:r>
              <a:rPr lang="en-US" sz="1400">
                <a:latin typeface="Avenir Next" panose="020B0503020202020204" pitchFamily="34" charset="0"/>
              </a:rPr>
              <a:t>NSPIRES</a:t>
            </a:r>
          </a:p>
          <a:p>
            <a:pPr algn="ctr"/>
            <a:r>
              <a:rPr lang="en-US" sz="1400">
                <a:latin typeface="Avenir Next" panose="020B0503020202020204" pitchFamily="34" charset="0"/>
              </a:rPr>
              <a:t>PROGRAM</a:t>
            </a:r>
          </a:p>
          <a:p>
            <a:pPr algn="ctr"/>
            <a:r>
              <a:rPr lang="en-US" sz="1400">
                <a:latin typeface="Avenir Next" panose="020B0503020202020204" pitchFamily="34" charset="0"/>
              </a:rPr>
              <a:t>PAGE</a:t>
            </a:r>
            <a:endParaRPr sz="1400">
              <a:latin typeface="Avenir Next" panose="020B0503020202020204" pitchFamily="34" charset="0"/>
            </a:endParaRPr>
          </a:p>
        </p:txBody>
      </p:sp>
      <p:sp>
        <p:nvSpPr>
          <p:cNvPr id="10" name="Freeform 33">
            <a:extLst>
              <a:ext uri="{FF2B5EF4-FFF2-40B4-BE49-F238E27FC236}">
                <a16:creationId xmlns:a16="http://schemas.microsoft.com/office/drawing/2014/main" id="{D02168EC-911E-F740-95C6-91A900003D73}"/>
              </a:ext>
            </a:extLst>
          </p:cNvPr>
          <p:cNvSpPr/>
          <p:nvPr/>
        </p:nvSpPr>
        <p:spPr>
          <a:xfrm>
            <a:off x="2289770" y="4102542"/>
            <a:ext cx="2036436" cy="1831007"/>
          </a:xfrm>
          <a:custGeom>
            <a:avLst/>
            <a:gdLst/>
            <a:ahLst/>
            <a:cxnLst>
              <a:cxn ang="0">
                <a:pos x="wd2" y="hd2"/>
              </a:cxn>
              <a:cxn ang="5400000">
                <a:pos x="wd2" y="hd2"/>
              </a:cxn>
              <a:cxn ang="10800000">
                <a:pos x="wd2" y="hd2"/>
              </a:cxn>
              <a:cxn ang="16200000">
                <a:pos x="wd2" y="hd2"/>
              </a:cxn>
            </a:cxnLst>
            <a:rect l="0" t="0" r="r" b="b"/>
            <a:pathLst>
              <a:path w="20637" h="20528" extrusionOk="0">
                <a:moveTo>
                  <a:pt x="11356" y="0"/>
                </a:moveTo>
                <a:cubicBezTo>
                  <a:pt x="9315" y="-7"/>
                  <a:pt x="7330" y="737"/>
                  <a:pt x="5713" y="2115"/>
                </a:cubicBezTo>
                <a:lnTo>
                  <a:pt x="6013" y="2547"/>
                </a:lnTo>
                <a:cubicBezTo>
                  <a:pt x="7544" y="1242"/>
                  <a:pt x="9424" y="538"/>
                  <a:pt x="11356" y="545"/>
                </a:cubicBezTo>
                <a:cubicBezTo>
                  <a:pt x="16210" y="488"/>
                  <a:pt x="20186" y="4794"/>
                  <a:pt x="20237" y="10161"/>
                </a:cubicBezTo>
                <a:cubicBezTo>
                  <a:pt x="20288" y="15528"/>
                  <a:pt x="16394" y="19925"/>
                  <a:pt x="11540" y="19981"/>
                </a:cubicBezTo>
                <a:cubicBezTo>
                  <a:pt x="11479" y="19982"/>
                  <a:pt x="11417" y="19982"/>
                  <a:pt x="11356" y="19981"/>
                </a:cubicBezTo>
                <a:cubicBezTo>
                  <a:pt x="8931" y="19981"/>
                  <a:pt x="6524" y="18787"/>
                  <a:pt x="4868" y="16826"/>
                </a:cubicBezTo>
                <a:lnTo>
                  <a:pt x="748" y="16826"/>
                </a:lnTo>
                <a:lnTo>
                  <a:pt x="748" y="15206"/>
                </a:lnTo>
                <a:cubicBezTo>
                  <a:pt x="3616" y="12288"/>
                  <a:pt x="5687" y="10179"/>
                  <a:pt x="5687" y="8311"/>
                </a:cubicBezTo>
                <a:cubicBezTo>
                  <a:pt x="5687" y="7060"/>
                  <a:pt x="5053" y="6314"/>
                  <a:pt x="3992" y="6314"/>
                </a:cubicBezTo>
                <a:cubicBezTo>
                  <a:pt x="3177" y="6314"/>
                  <a:pt x="2544" y="6912"/>
                  <a:pt x="2062" y="7434"/>
                </a:cubicBezTo>
                <a:lnTo>
                  <a:pt x="698" y="5926"/>
                </a:lnTo>
                <a:cubicBezTo>
                  <a:pt x="1876" y="4605"/>
                  <a:pt x="2911" y="4111"/>
                  <a:pt x="4438" y="4111"/>
                </a:cubicBezTo>
                <a:cubicBezTo>
                  <a:pt x="6712" y="4111"/>
                  <a:pt x="8239" y="5719"/>
                  <a:pt x="8239" y="8110"/>
                </a:cubicBezTo>
                <a:cubicBezTo>
                  <a:pt x="8239" y="10118"/>
                  <a:pt x="6471" y="12379"/>
                  <a:pt x="4930" y="14120"/>
                </a:cubicBezTo>
                <a:lnTo>
                  <a:pt x="4438" y="14677"/>
                </a:lnTo>
                <a:lnTo>
                  <a:pt x="5137" y="14581"/>
                </a:lnTo>
                <a:cubicBezTo>
                  <a:pt x="5780" y="14489"/>
                  <a:pt x="6426" y="14435"/>
                  <a:pt x="7074" y="14418"/>
                </a:cubicBezTo>
                <a:lnTo>
                  <a:pt x="8797" y="14418"/>
                </a:lnTo>
                <a:lnTo>
                  <a:pt x="8797" y="17103"/>
                </a:lnTo>
                <a:lnTo>
                  <a:pt x="9289" y="17103"/>
                </a:lnTo>
                <a:lnTo>
                  <a:pt x="9289" y="13870"/>
                </a:lnTo>
                <a:lnTo>
                  <a:pt x="7069" y="13870"/>
                </a:lnTo>
                <a:cubicBezTo>
                  <a:pt x="6711" y="13870"/>
                  <a:pt x="6212" y="13907"/>
                  <a:pt x="5748" y="13955"/>
                </a:cubicBezTo>
                <a:cubicBezTo>
                  <a:pt x="7223" y="12223"/>
                  <a:pt x="8727" y="10098"/>
                  <a:pt x="8727" y="8105"/>
                </a:cubicBezTo>
                <a:cubicBezTo>
                  <a:pt x="8727" y="6769"/>
                  <a:pt x="8309" y="5626"/>
                  <a:pt x="7517" y="4802"/>
                </a:cubicBezTo>
                <a:cubicBezTo>
                  <a:pt x="6726" y="3978"/>
                  <a:pt x="5672" y="3563"/>
                  <a:pt x="4428" y="3563"/>
                </a:cubicBezTo>
                <a:cubicBezTo>
                  <a:pt x="2698" y="3563"/>
                  <a:pt x="1502" y="4174"/>
                  <a:pt x="164" y="5742"/>
                </a:cubicBezTo>
                <a:lnTo>
                  <a:pt x="0" y="5934"/>
                </a:lnTo>
                <a:lnTo>
                  <a:pt x="2052" y="8204"/>
                </a:lnTo>
                <a:lnTo>
                  <a:pt x="2226" y="8010"/>
                </a:lnTo>
                <a:cubicBezTo>
                  <a:pt x="2796" y="7381"/>
                  <a:pt x="3321" y="6859"/>
                  <a:pt x="3983" y="6859"/>
                </a:cubicBezTo>
                <a:cubicBezTo>
                  <a:pt x="4769" y="6859"/>
                  <a:pt x="5185" y="7360"/>
                  <a:pt x="5185" y="8311"/>
                </a:cubicBezTo>
                <a:cubicBezTo>
                  <a:pt x="5185" y="9942"/>
                  <a:pt x="3070" y="12093"/>
                  <a:pt x="394" y="14817"/>
                </a:cubicBezTo>
                <a:lnTo>
                  <a:pt x="256" y="14970"/>
                </a:lnTo>
                <a:lnTo>
                  <a:pt x="256" y="17374"/>
                </a:lnTo>
                <a:lnTo>
                  <a:pt x="4662" y="17374"/>
                </a:lnTo>
                <a:cubicBezTo>
                  <a:pt x="8212" y="21462"/>
                  <a:pt x="14087" y="21593"/>
                  <a:pt x="17784" y="17667"/>
                </a:cubicBezTo>
                <a:cubicBezTo>
                  <a:pt x="21481" y="13741"/>
                  <a:pt x="21600" y="7245"/>
                  <a:pt x="18050" y="3157"/>
                </a:cubicBezTo>
                <a:cubicBezTo>
                  <a:pt x="16300" y="1142"/>
                  <a:pt x="13882" y="3"/>
                  <a:pt x="11356" y="3"/>
                </a:cubicBezTo>
                <a:close/>
              </a:path>
            </a:pathLst>
          </a:custGeom>
          <a:gradFill>
            <a:gsLst>
              <a:gs pos="1890">
                <a:srgbClr val="FF2A70"/>
              </a:gs>
              <a:gs pos="64135">
                <a:srgbClr val="E1359B"/>
              </a:gs>
              <a:gs pos="98899">
                <a:srgbClr val="C23FC6"/>
              </a:gs>
            </a:gsLst>
            <a:lin ang="2089255"/>
          </a:gradFill>
          <a:ln w="12700">
            <a:miter lim="400000"/>
          </a:ln>
        </p:spPr>
        <p:txBody>
          <a:bodyPr lIns="45719" rIns="45719" anchor="ctr"/>
          <a:lstStyle/>
          <a:p>
            <a:endParaRPr/>
          </a:p>
        </p:txBody>
      </p:sp>
      <p:sp>
        <p:nvSpPr>
          <p:cNvPr id="11" name="Freeform 35">
            <a:extLst>
              <a:ext uri="{FF2B5EF4-FFF2-40B4-BE49-F238E27FC236}">
                <a16:creationId xmlns:a16="http://schemas.microsoft.com/office/drawing/2014/main" id="{0942AB0F-6C6B-1642-BF7B-63B5C74CA231}"/>
              </a:ext>
            </a:extLst>
          </p:cNvPr>
          <p:cNvSpPr/>
          <p:nvPr/>
        </p:nvSpPr>
        <p:spPr>
          <a:xfrm>
            <a:off x="2825456" y="4432417"/>
            <a:ext cx="1170055" cy="1169452"/>
          </a:xfrm>
          <a:custGeom>
            <a:avLst/>
            <a:gdLst/>
            <a:ahLst/>
            <a:cxnLst>
              <a:cxn ang="0">
                <a:pos x="wd2" y="hd2"/>
              </a:cxn>
              <a:cxn ang="5400000">
                <a:pos x="wd2" y="hd2"/>
              </a:cxn>
              <a:cxn ang="10800000">
                <a:pos x="wd2" y="hd2"/>
              </a:cxn>
              <a:cxn ang="16200000">
                <a:pos x="wd2" y="hd2"/>
              </a:cxn>
            </a:cxnLst>
            <a:rect l="0" t="0" r="r" b="b"/>
            <a:pathLst>
              <a:path w="21600" h="21581" extrusionOk="0">
                <a:moveTo>
                  <a:pt x="21600" y="10790"/>
                </a:moveTo>
                <a:cubicBezTo>
                  <a:pt x="21600" y="4831"/>
                  <a:pt x="16765" y="0"/>
                  <a:pt x="10800" y="0"/>
                </a:cubicBezTo>
                <a:cubicBezTo>
                  <a:pt x="4835" y="0"/>
                  <a:pt x="0" y="4831"/>
                  <a:pt x="0" y="10790"/>
                </a:cubicBezTo>
                <a:cubicBezTo>
                  <a:pt x="0" y="16750"/>
                  <a:pt x="4835" y="21581"/>
                  <a:pt x="10800" y="21581"/>
                </a:cubicBezTo>
                <a:cubicBezTo>
                  <a:pt x="16745" y="21600"/>
                  <a:pt x="21580" y="16801"/>
                  <a:pt x="21600" y="10861"/>
                </a:cubicBezTo>
                <a:cubicBezTo>
                  <a:pt x="21600" y="10837"/>
                  <a:pt x="21600" y="10814"/>
                  <a:pt x="21600" y="10790"/>
                </a:cubicBezTo>
                <a:close/>
              </a:path>
            </a:pathLst>
          </a:custGeom>
          <a:gradFill>
            <a:gsLst>
              <a:gs pos="22846">
                <a:srgbClr val="FFFFFF"/>
              </a:gs>
              <a:gs pos="63322">
                <a:srgbClr val="E6EAEB"/>
              </a:gs>
              <a:gs pos="99960">
                <a:srgbClr val="CDD5D8"/>
              </a:gs>
            </a:gsLst>
            <a:lin ang="2089255"/>
          </a:gradFill>
          <a:ln w="12700">
            <a:miter lim="400000"/>
          </a:ln>
          <a:effectLst>
            <a:outerShdw blurRad="152400" dist="90035" dir="2315233" rotWithShape="0">
              <a:srgbClr val="000000">
                <a:alpha val="38297"/>
              </a:srgbClr>
            </a:outerShdw>
          </a:effectLst>
        </p:spPr>
        <p:txBody>
          <a:bodyPr lIns="45719" rIns="45719" anchor="ctr"/>
          <a:lstStyle/>
          <a:p>
            <a:endParaRPr/>
          </a:p>
        </p:txBody>
      </p:sp>
      <p:sp>
        <p:nvSpPr>
          <p:cNvPr id="12" name="TextBox 52">
            <a:extLst>
              <a:ext uri="{FF2B5EF4-FFF2-40B4-BE49-F238E27FC236}">
                <a16:creationId xmlns:a16="http://schemas.microsoft.com/office/drawing/2014/main" id="{16D6CB23-7696-5741-BA6F-0440A7E6E393}"/>
              </a:ext>
            </a:extLst>
          </p:cNvPr>
          <p:cNvSpPr txBox="1"/>
          <p:nvPr/>
        </p:nvSpPr>
        <p:spPr>
          <a:xfrm>
            <a:off x="2876021" y="4749572"/>
            <a:ext cx="1127212"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800">
                <a:solidFill>
                  <a:srgbClr val="535353"/>
                </a:solidFill>
              </a:defRPr>
            </a:lvl1pPr>
          </a:lstStyle>
          <a:p>
            <a:pPr algn="ctr"/>
            <a:r>
              <a:rPr lang="en-US" sz="1400">
                <a:latin typeface="Avenir Next" panose="020B0503020202020204" pitchFamily="34" charset="0"/>
              </a:rPr>
              <a:t>SMD</a:t>
            </a:r>
          </a:p>
          <a:p>
            <a:pPr algn="ctr"/>
            <a:r>
              <a:rPr lang="en-US" sz="1400">
                <a:latin typeface="Avenir Next" panose="020B0503020202020204" pitchFamily="34" charset="0"/>
              </a:rPr>
              <a:t>RESOURCES</a:t>
            </a:r>
            <a:endParaRPr sz="1400">
              <a:latin typeface="Avenir Next" panose="020B0503020202020204" pitchFamily="34" charset="0"/>
            </a:endParaRPr>
          </a:p>
        </p:txBody>
      </p:sp>
      <p:sp>
        <p:nvSpPr>
          <p:cNvPr id="13" name="Content Placeholder 2">
            <a:extLst>
              <a:ext uri="{FF2B5EF4-FFF2-40B4-BE49-F238E27FC236}">
                <a16:creationId xmlns:a16="http://schemas.microsoft.com/office/drawing/2014/main" id="{66D989EE-73C0-CF44-8911-1E5069E69A20}"/>
              </a:ext>
            </a:extLst>
          </p:cNvPr>
          <p:cNvSpPr txBox="1">
            <a:spLocks/>
          </p:cNvSpPr>
          <p:nvPr/>
        </p:nvSpPr>
        <p:spPr>
          <a:xfrm>
            <a:off x="4644213" y="4556462"/>
            <a:ext cx="7094706" cy="90944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t>A quick-start tutorial, as well as frequently asked questions, may be found at:</a:t>
            </a:r>
          </a:p>
          <a:p>
            <a:r>
              <a:rPr lang="en-US" sz="2000">
                <a:hlinkClick r:id="rId3"/>
              </a:rPr>
              <a:t>https://science.nasa.gov/researchers/dual-anonymous-peer-review</a:t>
            </a:r>
            <a:endParaRPr lang="en-US" sz="2000"/>
          </a:p>
          <a:p>
            <a:endParaRPr lang="en-US"/>
          </a:p>
        </p:txBody>
      </p:sp>
      <p:sp>
        <p:nvSpPr>
          <p:cNvPr id="14" name="Date Placeholder 3">
            <a:extLst>
              <a:ext uri="{FF2B5EF4-FFF2-40B4-BE49-F238E27FC236}">
                <a16:creationId xmlns:a16="http://schemas.microsoft.com/office/drawing/2014/main" id="{E0754232-56EE-2546-8F72-1286EC2DD49A}"/>
              </a:ext>
            </a:extLst>
          </p:cNvPr>
          <p:cNvSpPr>
            <a:spLocks noGrp="1"/>
          </p:cNvSpPr>
          <p:nvPr>
            <p:ph type="dt" sz="half" idx="10"/>
          </p:nvPr>
        </p:nvSpPr>
        <p:spPr>
          <a:xfrm>
            <a:off x="838200" y="6356350"/>
            <a:ext cx="2743200" cy="365125"/>
          </a:xfrm>
        </p:spPr>
        <p:txBody>
          <a:bodyPr/>
          <a:lstStyle/>
          <a:p>
            <a:fld id="{A30B4172-86BF-994A-897F-F46B93E37E3C}" type="datetime1">
              <a:rPr lang="en-US" smtClean="0"/>
              <a:t>6/15/2022</a:t>
            </a:fld>
            <a:endParaRPr lang="en-US">
              <a:solidFill>
                <a:schemeClr val="tx1"/>
              </a:solidFill>
            </a:endParaRPr>
          </a:p>
        </p:txBody>
      </p:sp>
      <p:sp>
        <p:nvSpPr>
          <p:cNvPr id="15" name="Footer Placeholder 4">
            <a:extLst>
              <a:ext uri="{FF2B5EF4-FFF2-40B4-BE49-F238E27FC236}">
                <a16:creationId xmlns:a16="http://schemas.microsoft.com/office/drawing/2014/main" id="{90B938AC-CE70-E04E-9BD5-0107AC570E2B}"/>
              </a:ext>
            </a:extLst>
          </p:cNvPr>
          <p:cNvSpPr>
            <a:spLocks noGrp="1"/>
          </p:cNvSpPr>
          <p:nvPr>
            <p:ph type="ftr" sz="quarter" idx="11"/>
          </p:nvPr>
        </p:nvSpPr>
        <p:spPr>
          <a:xfrm>
            <a:off x="4038600" y="6356350"/>
            <a:ext cx="4114800" cy="365125"/>
          </a:xfrm>
        </p:spPr>
        <p:txBody>
          <a:bodyPr/>
          <a:lstStyle/>
          <a:p>
            <a:r>
              <a:rPr lang="en-US"/>
              <a:t>NASA Cryospheric Sciences Program</a:t>
            </a:r>
            <a:endParaRPr lang="en-US" b="1"/>
          </a:p>
        </p:txBody>
      </p:sp>
    </p:spTree>
    <p:extLst>
      <p:ext uri="{BB962C8B-B14F-4D97-AF65-F5344CB8AC3E}">
        <p14:creationId xmlns:p14="http://schemas.microsoft.com/office/powerpoint/2010/main" val="1097723638"/>
      </p:ext>
    </p:extLst>
  </p:cSld>
  <p:clrMapOvr>
    <a:masterClrMapping/>
  </p:clrMapOvr>
  <mc:AlternateContent xmlns:mc="http://schemas.openxmlformats.org/markup-compatibility/2006">
    <mc:Choice xmlns:p14="http://schemas.microsoft.com/office/powerpoint/2010/main" Requires="p14">
      <p:transition p14:dur="400">
        <p:fade/>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C5807-C4FD-CA40-882B-4B223678A445}"/>
              </a:ext>
            </a:extLst>
          </p:cNvPr>
          <p:cNvSpPr>
            <a:spLocks noGrp="1"/>
          </p:cNvSpPr>
          <p:nvPr>
            <p:ph type="title"/>
          </p:nvPr>
        </p:nvSpPr>
        <p:spPr/>
        <p:txBody>
          <a:bodyPr/>
          <a:lstStyle/>
          <a:p>
            <a:r>
              <a:rPr lang="en-US"/>
              <a:t>A.32 Studies with ICESat-2</a:t>
            </a:r>
          </a:p>
        </p:txBody>
      </p:sp>
      <p:sp>
        <p:nvSpPr>
          <p:cNvPr id="3" name="Content Placeholder 2">
            <a:extLst>
              <a:ext uri="{FF2B5EF4-FFF2-40B4-BE49-F238E27FC236}">
                <a16:creationId xmlns:a16="http://schemas.microsoft.com/office/drawing/2014/main" id="{15F97A95-FEE9-C141-A000-34E3D5FF4ACA}"/>
              </a:ext>
            </a:extLst>
          </p:cNvPr>
          <p:cNvSpPr>
            <a:spLocks noGrp="1"/>
          </p:cNvSpPr>
          <p:nvPr>
            <p:ph idx="1"/>
          </p:nvPr>
        </p:nvSpPr>
        <p:spPr>
          <a:xfrm>
            <a:off x="1967949" y="1587086"/>
            <a:ext cx="9932503" cy="4769264"/>
          </a:xfrm>
        </p:spPr>
        <p:txBody>
          <a:bodyPr>
            <a:normAutofit fontScale="70000" lnSpcReduction="20000"/>
          </a:bodyPr>
          <a:lstStyle/>
          <a:p>
            <a:pPr>
              <a:lnSpc>
                <a:spcPct val="120000"/>
              </a:lnSpc>
            </a:pPr>
            <a:r>
              <a:rPr lang="en-US"/>
              <a:t>This program element solicits proposals to pursue any research topic using ICESat-2 observations and advancing the Earth Science goals articulated in the NASA 2018 Strategic Plan and 2020 SCIENCE 2020-2024: A Vision for Scientific Excellence.  Two categories of proposals are solicited. ICESat-2 data need to be central for either category: </a:t>
            </a:r>
          </a:p>
          <a:p>
            <a:pPr lvl="1">
              <a:lnSpc>
                <a:spcPct val="120000"/>
              </a:lnSpc>
            </a:pPr>
            <a:r>
              <a:rPr lang="en-US"/>
              <a:t>Investigations that are using ICESat-2 data to address major needs, gaps or uncertainties in knowledge in Earth Science and especially cryospheric science as identified, for example, by the latest IPCC report, the Special Report on the Ocean and Cryosphere in a Changing Climate, or the IARPC Arctic Research Plan. </a:t>
            </a:r>
          </a:p>
          <a:p>
            <a:pPr lvl="1">
              <a:lnSpc>
                <a:spcPct val="120000"/>
              </a:lnSpc>
            </a:pPr>
            <a:r>
              <a:rPr lang="en-US"/>
              <a:t>Investigations of exploratory nature. Efforts that aim to extract novel information from ICESat-2 data or are using ICESat-2 to investigate parts of the Earth System in a new way are especially encouraged. </a:t>
            </a:r>
          </a:p>
          <a:p>
            <a:pPr>
              <a:lnSpc>
                <a:spcPct val="120000"/>
              </a:lnSpc>
            </a:pPr>
            <a:r>
              <a:rPr lang="en-US"/>
              <a:t>Overall priority will be given to investigations focused on land and sea ice in the Earth's polar regions. Other areas of Earth science research will be considered at a lower priority, but NASA anticipates supporting several such investigations.</a:t>
            </a:r>
          </a:p>
        </p:txBody>
      </p:sp>
      <p:sp>
        <p:nvSpPr>
          <p:cNvPr id="4" name="Date Placeholder 3">
            <a:extLst>
              <a:ext uri="{FF2B5EF4-FFF2-40B4-BE49-F238E27FC236}">
                <a16:creationId xmlns:a16="http://schemas.microsoft.com/office/drawing/2014/main" id="{B556A3F6-3219-D34E-8BDA-7050D0FAA433}"/>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0D1524E2-DD72-3D4A-AA65-821A2448AD8D}"/>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356876B5-1FDE-EA48-B957-1804BEFDEA24}"/>
              </a:ext>
            </a:extLst>
          </p:cNvPr>
          <p:cNvSpPr>
            <a:spLocks noGrp="1"/>
          </p:cNvSpPr>
          <p:nvPr>
            <p:ph type="sldNum" sz="quarter" idx="12"/>
          </p:nvPr>
        </p:nvSpPr>
        <p:spPr/>
        <p:txBody>
          <a:bodyPr/>
          <a:lstStyle/>
          <a:p>
            <a:fld id="{4A469C36-4982-3749-BA68-86A8BEF15E53}" type="slidenum">
              <a:rPr lang="en-US" smtClean="0"/>
              <a:pPr/>
              <a:t>3</a:t>
            </a:fld>
            <a:endParaRPr lang="en-US"/>
          </a:p>
        </p:txBody>
      </p:sp>
    </p:spTree>
    <p:extLst>
      <p:ext uri="{BB962C8B-B14F-4D97-AF65-F5344CB8AC3E}">
        <p14:creationId xmlns:p14="http://schemas.microsoft.com/office/powerpoint/2010/main" val="1165086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D17D-AC98-B449-8AA2-13A1722C155B}"/>
              </a:ext>
            </a:extLst>
          </p:cNvPr>
          <p:cNvSpPr>
            <a:spLocks noGrp="1"/>
          </p:cNvSpPr>
          <p:nvPr>
            <p:ph type="title"/>
          </p:nvPr>
        </p:nvSpPr>
        <p:spPr>
          <a:xfrm>
            <a:off x="2209800" y="2766218"/>
            <a:ext cx="7772400" cy="1325563"/>
          </a:xfrm>
        </p:spPr>
        <p:txBody>
          <a:bodyPr/>
          <a:lstStyle/>
          <a:p>
            <a:pPr algn="ctr"/>
            <a:r>
              <a:rPr lang="en-US"/>
              <a:t>How Will My Proposal Be Reviewed?</a:t>
            </a:r>
          </a:p>
        </p:txBody>
      </p:sp>
      <p:sp>
        <p:nvSpPr>
          <p:cNvPr id="4" name="Date Placeholder 3">
            <a:extLst>
              <a:ext uri="{FF2B5EF4-FFF2-40B4-BE49-F238E27FC236}">
                <a16:creationId xmlns:a16="http://schemas.microsoft.com/office/drawing/2014/main" id="{45541328-5FE4-704A-800D-EE28B0DC0D0B}"/>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86C84486-4592-1243-972F-CBB5882180E3}"/>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8291F152-DF96-3B4D-83AB-DFFF4BAD0B93}"/>
              </a:ext>
            </a:extLst>
          </p:cNvPr>
          <p:cNvSpPr>
            <a:spLocks noGrp="1"/>
          </p:cNvSpPr>
          <p:nvPr>
            <p:ph type="sldNum" sz="quarter" idx="12"/>
          </p:nvPr>
        </p:nvSpPr>
        <p:spPr/>
        <p:txBody>
          <a:bodyPr/>
          <a:lstStyle/>
          <a:p>
            <a:fld id="{4A469C36-4982-3749-BA68-86A8BEF15E53}" type="slidenum">
              <a:rPr lang="en-US" smtClean="0"/>
              <a:pPr/>
              <a:t>30</a:t>
            </a:fld>
            <a:endParaRPr lang="en-US"/>
          </a:p>
        </p:txBody>
      </p:sp>
    </p:spTree>
    <p:extLst>
      <p:ext uri="{BB962C8B-B14F-4D97-AF65-F5344CB8AC3E}">
        <p14:creationId xmlns:p14="http://schemas.microsoft.com/office/powerpoint/2010/main" val="3663547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4614B-BC43-FD48-B524-D04BAEFABDBA}"/>
              </a:ext>
            </a:extLst>
          </p:cNvPr>
          <p:cNvSpPr>
            <a:spLocks noGrp="1"/>
          </p:cNvSpPr>
          <p:nvPr>
            <p:ph type="title"/>
          </p:nvPr>
        </p:nvSpPr>
        <p:spPr/>
        <p:txBody>
          <a:bodyPr/>
          <a:lstStyle/>
          <a:p>
            <a:r>
              <a:rPr lang="en-US"/>
              <a:t>Flow of the Review</a:t>
            </a:r>
          </a:p>
        </p:txBody>
      </p:sp>
      <p:sp>
        <p:nvSpPr>
          <p:cNvPr id="3" name="Content Placeholder 2">
            <a:extLst>
              <a:ext uri="{FF2B5EF4-FFF2-40B4-BE49-F238E27FC236}">
                <a16:creationId xmlns:a16="http://schemas.microsoft.com/office/drawing/2014/main" id="{AAA37224-4DD8-BF42-B588-E2ED84DC1CD9}"/>
              </a:ext>
            </a:extLst>
          </p:cNvPr>
          <p:cNvSpPr>
            <a:spLocks noGrp="1"/>
          </p:cNvSpPr>
          <p:nvPr>
            <p:ph idx="1"/>
          </p:nvPr>
        </p:nvSpPr>
        <p:spPr>
          <a:xfrm>
            <a:off x="4861891" y="2221535"/>
            <a:ext cx="6678947" cy="3572977"/>
          </a:xfrm>
        </p:spPr>
        <p:txBody>
          <a:bodyPr>
            <a:normAutofit fontScale="92500" lnSpcReduction="10000"/>
          </a:bodyPr>
          <a:lstStyle/>
          <a:p>
            <a:r>
              <a:rPr lang="en-US"/>
              <a:t>The anonymized scientific review takes place. All assessments are complete, grades finalized, and panel summaries written.</a:t>
            </a:r>
          </a:p>
          <a:p>
            <a:r>
              <a:rPr lang="en-US"/>
              <a:t>The “Expertise and Resources – Not Anonymized” document is distributed to panelists for a subset of proposals (typically the top third). Panelists assess the team and resource capability to execute the proposed investigation.</a:t>
            </a:r>
          </a:p>
          <a:p>
            <a:endParaRPr lang="en-US"/>
          </a:p>
          <a:p>
            <a:endParaRPr lang="en-US"/>
          </a:p>
        </p:txBody>
      </p:sp>
      <p:sp>
        <p:nvSpPr>
          <p:cNvPr id="4" name="Slide Number Placeholder 3">
            <a:extLst>
              <a:ext uri="{FF2B5EF4-FFF2-40B4-BE49-F238E27FC236}">
                <a16:creationId xmlns:a16="http://schemas.microsoft.com/office/drawing/2014/main" id="{0189BAE3-876B-C840-B05D-C70DE187FB5D}"/>
              </a:ext>
            </a:extLst>
          </p:cNvPr>
          <p:cNvSpPr>
            <a:spLocks noGrp="1"/>
          </p:cNvSpPr>
          <p:nvPr>
            <p:ph type="sldNum" sz="quarter" idx="12"/>
          </p:nvPr>
        </p:nvSpPr>
        <p:spPr/>
        <p:txBody>
          <a:bodyPr/>
          <a:lstStyle/>
          <a:p>
            <a:fld id="{2E8C51FE-49D9-314D-9957-ABBF7DDE8782}" type="slidenum">
              <a:rPr lang="en-US" smtClean="0"/>
              <a:t>31</a:t>
            </a:fld>
            <a:endParaRPr lang="en-US"/>
          </a:p>
        </p:txBody>
      </p:sp>
      <p:sp>
        <p:nvSpPr>
          <p:cNvPr id="7" name="Freeform 29">
            <a:extLst>
              <a:ext uri="{FF2B5EF4-FFF2-40B4-BE49-F238E27FC236}">
                <a16:creationId xmlns:a16="http://schemas.microsoft.com/office/drawing/2014/main" id="{866A05D8-5CFA-0843-A965-74F9FA3C6DCD}"/>
              </a:ext>
            </a:extLst>
          </p:cNvPr>
          <p:cNvSpPr/>
          <p:nvPr/>
        </p:nvSpPr>
        <p:spPr>
          <a:xfrm>
            <a:off x="2289770" y="1975362"/>
            <a:ext cx="1989954" cy="1830812"/>
          </a:xfrm>
          <a:custGeom>
            <a:avLst/>
            <a:gdLst/>
            <a:ahLst/>
            <a:cxnLst>
              <a:cxn ang="0">
                <a:pos x="wd2" y="hd2"/>
              </a:cxn>
              <a:cxn ang="5400000">
                <a:pos x="wd2" y="hd2"/>
              </a:cxn>
              <a:cxn ang="10800000">
                <a:pos x="wd2" y="hd2"/>
              </a:cxn>
              <a:cxn ang="16200000">
                <a:pos x="wd2" y="hd2"/>
              </a:cxn>
            </a:cxnLst>
            <a:rect l="0" t="0" r="r" b="b"/>
            <a:pathLst>
              <a:path w="20615" h="19967" extrusionOk="0">
                <a:moveTo>
                  <a:pt x="11128" y="0"/>
                </a:moveTo>
                <a:cubicBezTo>
                  <a:pt x="8877" y="1"/>
                  <a:pt x="6700" y="843"/>
                  <a:pt x="4984" y="2376"/>
                </a:cubicBezTo>
                <a:lnTo>
                  <a:pt x="5310" y="2780"/>
                </a:lnTo>
                <a:cubicBezTo>
                  <a:pt x="9091" y="-596"/>
                  <a:pt x="14758" y="-107"/>
                  <a:pt x="17966" y="3872"/>
                </a:cubicBezTo>
                <a:cubicBezTo>
                  <a:pt x="21174" y="7851"/>
                  <a:pt x="20710" y="13813"/>
                  <a:pt x="16928" y="17189"/>
                </a:cubicBezTo>
                <a:cubicBezTo>
                  <a:pt x="13249" y="20474"/>
                  <a:pt x="7760" y="20112"/>
                  <a:pt x="4500" y="16369"/>
                </a:cubicBezTo>
                <a:lnTo>
                  <a:pt x="503" y="16369"/>
                </a:lnTo>
                <a:lnTo>
                  <a:pt x="503" y="14142"/>
                </a:lnTo>
                <a:lnTo>
                  <a:pt x="3085" y="14142"/>
                </a:lnTo>
                <a:lnTo>
                  <a:pt x="3085" y="7062"/>
                </a:lnTo>
                <a:lnTo>
                  <a:pt x="809" y="7062"/>
                </a:lnTo>
                <a:lnTo>
                  <a:pt x="809" y="5426"/>
                </a:lnTo>
                <a:cubicBezTo>
                  <a:pt x="2027" y="5161"/>
                  <a:pt x="2881" y="4817"/>
                  <a:pt x="3779" y="4236"/>
                </a:cubicBezTo>
                <a:lnTo>
                  <a:pt x="5851" y="4236"/>
                </a:lnTo>
                <a:lnTo>
                  <a:pt x="5851" y="14142"/>
                </a:lnTo>
                <a:lnTo>
                  <a:pt x="8267" y="14142"/>
                </a:lnTo>
                <a:lnTo>
                  <a:pt x="8267" y="13612"/>
                </a:lnTo>
                <a:lnTo>
                  <a:pt x="6350" y="13612"/>
                </a:lnTo>
                <a:lnTo>
                  <a:pt x="6350" y="3706"/>
                </a:lnTo>
                <a:lnTo>
                  <a:pt x="3634" y="3706"/>
                </a:lnTo>
                <a:lnTo>
                  <a:pt x="3573" y="3747"/>
                </a:lnTo>
                <a:cubicBezTo>
                  <a:pt x="2658" y="4348"/>
                  <a:pt x="1797" y="4681"/>
                  <a:pt x="507" y="4949"/>
                </a:cubicBezTo>
                <a:lnTo>
                  <a:pt x="304" y="4990"/>
                </a:lnTo>
                <a:lnTo>
                  <a:pt x="304" y="7591"/>
                </a:lnTo>
                <a:lnTo>
                  <a:pt x="2585" y="7591"/>
                </a:lnTo>
                <a:lnTo>
                  <a:pt x="2585" y="13613"/>
                </a:lnTo>
                <a:lnTo>
                  <a:pt x="0" y="13613"/>
                </a:lnTo>
                <a:lnTo>
                  <a:pt x="0" y="16900"/>
                </a:lnTo>
                <a:lnTo>
                  <a:pt x="4284" y="16900"/>
                </a:lnTo>
                <a:cubicBezTo>
                  <a:pt x="7914" y="20876"/>
                  <a:pt x="13920" y="21004"/>
                  <a:pt x="17699" y="17185"/>
                </a:cubicBezTo>
                <a:cubicBezTo>
                  <a:pt x="21479" y="13366"/>
                  <a:pt x="21600" y="7046"/>
                  <a:pt x="17971" y="3070"/>
                </a:cubicBezTo>
                <a:cubicBezTo>
                  <a:pt x="16182" y="1109"/>
                  <a:pt x="13710" y="1"/>
                  <a:pt x="11128" y="1"/>
                </a:cubicBezTo>
                <a:close/>
              </a:path>
            </a:pathLst>
          </a:custGeom>
          <a:gradFill>
            <a:gsLst>
              <a:gs pos="22846">
                <a:srgbClr val="FF3847"/>
              </a:gs>
              <a:gs pos="63342">
                <a:srgbClr val="FF7D25"/>
              </a:gs>
              <a:gs pos="100000">
                <a:srgbClr val="FFC203"/>
              </a:gs>
            </a:gsLst>
            <a:lin ang="2089255"/>
          </a:gradFill>
          <a:ln w="12700">
            <a:miter lim="400000"/>
          </a:ln>
        </p:spPr>
        <p:txBody>
          <a:bodyPr lIns="45719" rIns="45719" anchor="ctr"/>
          <a:lstStyle/>
          <a:p>
            <a:endParaRPr/>
          </a:p>
        </p:txBody>
      </p:sp>
      <p:sp>
        <p:nvSpPr>
          <p:cNvPr id="8" name="Freeform 31">
            <a:extLst>
              <a:ext uri="{FF2B5EF4-FFF2-40B4-BE49-F238E27FC236}">
                <a16:creationId xmlns:a16="http://schemas.microsoft.com/office/drawing/2014/main" id="{ED19CD9C-94E0-D04C-B67D-69AB6420EC0A}"/>
              </a:ext>
            </a:extLst>
          </p:cNvPr>
          <p:cNvSpPr/>
          <p:nvPr/>
        </p:nvSpPr>
        <p:spPr>
          <a:xfrm>
            <a:off x="2776021" y="2305233"/>
            <a:ext cx="1170057" cy="1169454"/>
          </a:xfrm>
          <a:custGeom>
            <a:avLst/>
            <a:gdLst/>
            <a:ahLst/>
            <a:cxnLst>
              <a:cxn ang="0">
                <a:pos x="wd2" y="hd2"/>
              </a:cxn>
              <a:cxn ang="5400000">
                <a:pos x="wd2" y="hd2"/>
              </a:cxn>
              <a:cxn ang="10800000">
                <a:pos x="wd2" y="hd2"/>
              </a:cxn>
              <a:cxn ang="16200000">
                <a:pos x="wd2" y="hd2"/>
              </a:cxn>
            </a:cxnLst>
            <a:rect l="0" t="0" r="r" b="b"/>
            <a:pathLst>
              <a:path w="21600" h="21577" extrusionOk="0">
                <a:moveTo>
                  <a:pt x="21600" y="10788"/>
                </a:moveTo>
                <a:cubicBezTo>
                  <a:pt x="21600" y="4830"/>
                  <a:pt x="16765" y="0"/>
                  <a:pt x="10800" y="0"/>
                </a:cubicBezTo>
                <a:cubicBezTo>
                  <a:pt x="4835" y="0"/>
                  <a:pt x="0" y="4830"/>
                  <a:pt x="0" y="10788"/>
                </a:cubicBezTo>
                <a:cubicBezTo>
                  <a:pt x="0" y="16747"/>
                  <a:pt x="4835" y="21577"/>
                  <a:pt x="10800" y="21577"/>
                </a:cubicBezTo>
                <a:cubicBezTo>
                  <a:pt x="16741" y="21600"/>
                  <a:pt x="21577" y="16808"/>
                  <a:pt x="21600" y="10873"/>
                </a:cubicBezTo>
                <a:cubicBezTo>
                  <a:pt x="21600" y="10845"/>
                  <a:pt x="21600" y="10817"/>
                  <a:pt x="21600" y="10788"/>
                </a:cubicBezTo>
                <a:close/>
              </a:path>
            </a:pathLst>
          </a:custGeom>
          <a:gradFill>
            <a:gsLst>
              <a:gs pos="22846">
                <a:srgbClr val="FFFFFF"/>
              </a:gs>
              <a:gs pos="63322">
                <a:srgbClr val="E6EAEB"/>
              </a:gs>
              <a:gs pos="99960">
                <a:srgbClr val="CDD5D8"/>
              </a:gs>
            </a:gsLst>
            <a:lin ang="2089255"/>
          </a:gradFill>
          <a:ln w="12700">
            <a:miter lim="400000"/>
          </a:ln>
          <a:effectLst>
            <a:outerShdw blurRad="152400" dist="90035" dir="2315233" rotWithShape="0">
              <a:srgbClr val="000000">
                <a:alpha val="38297"/>
              </a:srgbClr>
            </a:outerShdw>
          </a:effectLst>
        </p:spPr>
        <p:txBody>
          <a:bodyPr lIns="45719" rIns="45719" anchor="ctr"/>
          <a:lstStyle/>
          <a:p>
            <a:endParaRPr/>
          </a:p>
        </p:txBody>
      </p:sp>
      <p:sp>
        <p:nvSpPr>
          <p:cNvPr id="9" name="TextBox 52">
            <a:extLst>
              <a:ext uri="{FF2B5EF4-FFF2-40B4-BE49-F238E27FC236}">
                <a16:creationId xmlns:a16="http://schemas.microsoft.com/office/drawing/2014/main" id="{A6C89228-6585-D145-A8A4-1D021BB9C7D8}"/>
              </a:ext>
            </a:extLst>
          </p:cNvPr>
          <p:cNvSpPr txBox="1"/>
          <p:nvPr/>
        </p:nvSpPr>
        <p:spPr>
          <a:xfrm>
            <a:off x="2797443" y="2628350"/>
            <a:ext cx="1127211"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800">
                <a:solidFill>
                  <a:srgbClr val="535353"/>
                </a:solidFill>
              </a:defRPr>
            </a:lvl1pPr>
          </a:lstStyle>
          <a:p>
            <a:pPr algn="ctr"/>
            <a:r>
              <a:rPr lang="en-US" sz="1400">
                <a:latin typeface="Avenir Next" panose="020B0503020202020204" pitchFamily="34" charset="0"/>
              </a:rPr>
              <a:t>SCIENCE</a:t>
            </a:r>
          </a:p>
          <a:p>
            <a:pPr algn="ctr"/>
            <a:r>
              <a:rPr lang="en-US" sz="1400">
                <a:latin typeface="Avenir Next" panose="020B0503020202020204" pitchFamily="34" charset="0"/>
              </a:rPr>
              <a:t>REVIEW</a:t>
            </a:r>
            <a:endParaRPr sz="1400">
              <a:latin typeface="Avenir Next" panose="020B0503020202020204" pitchFamily="34" charset="0"/>
            </a:endParaRPr>
          </a:p>
        </p:txBody>
      </p:sp>
      <p:sp>
        <p:nvSpPr>
          <p:cNvPr id="10" name="Freeform 33">
            <a:extLst>
              <a:ext uri="{FF2B5EF4-FFF2-40B4-BE49-F238E27FC236}">
                <a16:creationId xmlns:a16="http://schemas.microsoft.com/office/drawing/2014/main" id="{D02168EC-911E-F740-95C6-91A900003D73}"/>
              </a:ext>
            </a:extLst>
          </p:cNvPr>
          <p:cNvSpPr/>
          <p:nvPr/>
        </p:nvSpPr>
        <p:spPr>
          <a:xfrm>
            <a:off x="2289770" y="4102542"/>
            <a:ext cx="2036436" cy="1831007"/>
          </a:xfrm>
          <a:custGeom>
            <a:avLst/>
            <a:gdLst/>
            <a:ahLst/>
            <a:cxnLst>
              <a:cxn ang="0">
                <a:pos x="wd2" y="hd2"/>
              </a:cxn>
              <a:cxn ang="5400000">
                <a:pos x="wd2" y="hd2"/>
              </a:cxn>
              <a:cxn ang="10800000">
                <a:pos x="wd2" y="hd2"/>
              </a:cxn>
              <a:cxn ang="16200000">
                <a:pos x="wd2" y="hd2"/>
              </a:cxn>
            </a:cxnLst>
            <a:rect l="0" t="0" r="r" b="b"/>
            <a:pathLst>
              <a:path w="20637" h="20528" extrusionOk="0">
                <a:moveTo>
                  <a:pt x="11356" y="0"/>
                </a:moveTo>
                <a:cubicBezTo>
                  <a:pt x="9315" y="-7"/>
                  <a:pt x="7330" y="737"/>
                  <a:pt x="5713" y="2115"/>
                </a:cubicBezTo>
                <a:lnTo>
                  <a:pt x="6013" y="2547"/>
                </a:lnTo>
                <a:cubicBezTo>
                  <a:pt x="7544" y="1242"/>
                  <a:pt x="9424" y="538"/>
                  <a:pt x="11356" y="545"/>
                </a:cubicBezTo>
                <a:cubicBezTo>
                  <a:pt x="16210" y="488"/>
                  <a:pt x="20186" y="4794"/>
                  <a:pt x="20237" y="10161"/>
                </a:cubicBezTo>
                <a:cubicBezTo>
                  <a:pt x="20288" y="15528"/>
                  <a:pt x="16394" y="19925"/>
                  <a:pt x="11540" y="19981"/>
                </a:cubicBezTo>
                <a:cubicBezTo>
                  <a:pt x="11479" y="19982"/>
                  <a:pt x="11417" y="19982"/>
                  <a:pt x="11356" y="19981"/>
                </a:cubicBezTo>
                <a:cubicBezTo>
                  <a:pt x="8931" y="19981"/>
                  <a:pt x="6524" y="18787"/>
                  <a:pt x="4868" y="16826"/>
                </a:cubicBezTo>
                <a:lnTo>
                  <a:pt x="748" y="16826"/>
                </a:lnTo>
                <a:lnTo>
                  <a:pt x="748" y="15206"/>
                </a:lnTo>
                <a:cubicBezTo>
                  <a:pt x="3616" y="12288"/>
                  <a:pt x="5687" y="10179"/>
                  <a:pt x="5687" y="8311"/>
                </a:cubicBezTo>
                <a:cubicBezTo>
                  <a:pt x="5687" y="7060"/>
                  <a:pt x="5053" y="6314"/>
                  <a:pt x="3992" y="6314"/>
                </a:cubicBezTo>
                <a:cubicBezTo>
                  <a:pt x="3177" y="6314"/>
                  <a:pt x="2544" y="6912"/>
                  <a:pt x="2062" y="7434"/>
                </a:cubicBezTo>
                <a:lnTo>
                  <a:pt x="698" y="5926"/>
                </a:lnTo>
                <a:cubicBezTo>
                  <a:pt x="1876" y="4605"/>
                  <a:pt x="2911" y="4111"/>
                  <a:pt x="4438" y="4111"/>
                </a:cubicBezTo>
                <a:cubicBezTo>
                  <a:pt x="6712" y="4111"/>
                  <a:pt x="8239" y="5719"/>
                  <a:pt x="8239" y="8110"/>
                </a:cubicBezTo>
                <a:cubicBezTo>
                  <a:pt x="8239" y="10118"/>
                  <a:pt x="6471" y="12379"/>
                  <a:pt x="4930" y="14120"/>
                </a:cubicBezTo>
                <a:lnTo>
                  <a:pt x="4438" y="14677"/>
                </a:lnTo>
                <a:lnTo>
                  <a:pt x="5137" y="14581"/>
                </a:lnTo>
                <a:cubicBezTo>
                  <a:pt x="5780" y="14489"/>
                  <a:pt x="6426" y="14435"/>
                  <a:pt x="7074" y="14418"/>
                </a:cubicBezTo>
                <a:lnTo>
                  <a:pt x="8797" y="14418"/>
                </a:lnTo>
                <a:lnTo>
                  <a:pt x="8797" y="17103"/>
                </a:lnTo>
                <a:lnTo>
                  <a:pt x="9289" y="17103"/>
                </a:lnTo>
                <a:lnTo>
                  <a:pt x="9289" y="13870"/>
                </a:lnTo>
                <a:lnTo>
                  <a:pt x="7069" y="13870"/>
                </a:lnTo>
                <a:cubicBezTo>
                  <a:pt x="6711" y="13870"/>
                  <a:pt x="6212" y="13907"/>
                  <a:pt x="5748" y="13955"/>
                </a:cubicBezTo>
                <a:cubicBezTo>
                  <a:pt x="7223" y="12223"/>
                  <a:pt x="8727" y="10098"/>
                  <a:pt x="8727" y="8105"/>
                </a:cubicBezTo>
                <a:cubicBezTo>
                  <a:pt x="8727" y="6769"/>
                  <a:pt x="8309" y="5626"/>
                  <a:pt x="7517" y="4802"/>
                </a:cubicBezTo>
                <a:cubicBezTo>
                  <a:pt x="6726" y="3978"/>
                  <a:pt x="5672" y="3563"/>
                  <a:pt x="4428" y="3563"/>
                </a:cubicBezTo>
                <a:cubicBezTo>
                  <a:pt x="2698" y="3563"/>
                  <a:pt x="1502" y="4174"/>
                  <a:pt x="164" y="5742"/>
                </a:cubicBezTo>
                <a:lnTo>
                  <a:pt x="0" y="5934"/>
                </a:lnTo>
                <a:lnTo>
                  <a:pt x="2052" y="8204"/>
                </a:lnTo>
                <a:lnTo>
                  <a:pt x="2226" y="8010"/>
                </a:lnTo>
                <a:cubicBezTo>
                  <a:pt x="2796" y="7381"/>
                  <a:pt x="3321" y="6859"/>
                  <a:pt x="3983" y="6859"/>
                </a:cubicBezTo>
                <a:cubicBezTo>
                  <a:pt x="4769" y="6859"/>
                  <a:pt x="5185" y="7360"/>
                  <a:pt x="5185" y="8311"/>
                </a:cubicBezTo>
                <a:cubicBezTo>
                  <a:pt x="5185" y="9942"/>
                  <a:pt x="3070" y="12093"/>
                  <a:pt x="394" y="14817"/>
                </a:cubicBezTo>
                <a:lnTo>
                  <a:pt x="256" y="14970"/>
                </a:lnTo>
                <a:lnTo>
                  <a:pt x="256" y="17374"/>
                </a:lnTo>
                <a:lnTo>
                  <a:pt x="4662" y="17374"/>
                </a:lnTo>
                <a:cubicBezTo>
                  <a:pt x="8212" y="21462"/>
                  <a:pt x="14087" y="21593"/>
                  <a:pt x="17784" y="17667"/>
                </a:cubicBezTo>
                <a:cubicBezTo>
                  <a:pt x="21481" y="13741"/>
                  <a:pt x="21600" y="7245"/>
                  <a:pt x="18050" y="3157"/>
                </a:cubicBezTo>
                <a:cubicBezTo>
                  <a:pt x="16300" y="1142"/>
                  <a:pt x="13882" y="3"/>
                  <a:pt x="11356" y="3"/>
                </a:cubicBezTo>
                <a:close/>
              </a:path>
            </a:pathLst>
          </a:custGeom>
          <a:gradFill>
            <a:gsLst>
              <a:gs pos="1890">
                <a:srgbClr val="FF2A70"/>
              </a:gs>
              <a:gs pos="64135">
                <a:srgbClr val="E1359B"/>
              </a:gs>
              <a:gs pos="98899">
                <a:srgbClr val="C23FC6"/>
              </a:gs>
            </a:gsLst>
            <a:lin ang="2089255"/>
          </a:gradFill>
          <a:ln w="12700">
            <a:miter lim="400000"/>
          </a:ln>
        </p:spPr>
        <p:txBody>
          <a:bodyPr lIns="45719" rIns="45719" anchor="ctr"/>
          <a:lstStyle/>
          <a:p>
            <a:endParaRPr/>
          </a:p>
        </p:txBody>
      </p:sp>
      <p:sp>
        <p:nvSpPr>
          <p:cNvPr id="11" name="Freeform 35">
            <a:extLst>
              <a:ext uri="{FF2B5EF4-FFF2-40B4-BE49-F238E27FC236}">
                <a16:creationId xmlns:a16="http://schemas.microsoft.com/office/drawing/2014/main" id="{0942AB0F-6C6B-1642-BF7B-63B5C74CA231}"/>
              </a:ext>
            </a:extLst>
          </p:cNvPr>
          <p:cNvSpPr/>
          <p:nvPr/>
        </p:nvSpPr>
        <p:spPr>
          <a:xfrm>
            <a:off x="2825456" y="4432417"/>
            <a:ext cx="1170055" cy="1169452"/>
          </a:xfrm>
          <a:custGeom>
            <a:avLst/>
            <a:gdLst/>
            <a:ahLst/>
            <a:cxnLst>
              <a:cxn ang="0">
                <a:pos x="wd2" y="hd2"/>
              </a:cxn>
              <a:cxn ang="5400000">
                <a:pos x="wd2" y="hd2"/>
              </a:cxn>
              <a:cxn ang="10800000">
                <a:pos x="wd2" y="hd2"/>
              </a:cxn>
              <a:cxn ang="16200000">
                <a:pos x="wd2" y="hd2"/>
              </a:cxn>
            </a:cxnLst>
            <a:rect l="0" t="0" r="r" b="b"/>
            <a:pathLst>
              <a:path w="21600" h="21581" extrusionOk="0">
                <a:moveTo>
                  <a:pt x="21600" y="10790"/>
                </a:moveTo>
                <a:cubicBezTo>
                  <a:pt x="21600" y="4831"/>
                  <a:pt x="16765" y="0"/>
                  <a:pt x="10800" y="0"/>
                </a:cubicBezTo>
                <a:cubicBezTo>
                  <a:pt x="4835" y="0"/>
                  <a:pt x="0" y="4831"/>
                  <a:pt x="0" y="10790"/>
                </a:cubicBezTo>
                <a:cubicBezTo>
                  <a:pt x="0" y="16750"/>
                  <a:pt x="4835" y="21581"/>
                  <a:pt x="10800" y="21581"/>
                </a:cubicBezTo>
                <a:cubicBezTo>
                  <a:pt x="16745" y="21600"/>
                  <a:pt x="21580" y="16801"/>
                  <a:pt x="21600" y="10861"/>
                </a:cubicBezTo>
                <a:cubicBezTo>
                  <a:pt x="21600" y="10837"/>
                  <a:pt x="21600" y="10814"/>
                  <a:pt x="21600" y="10790"/>
                </a:cubicBezTo>
                <a:close/>
              </a:path>
            </a:pathLst>
          </a:custGeom>
          <a:gradFill>
            <a:gsLst>
              <a:gs pos="22846">
                <a:srgbClr val="FFFFFF"/>
              </a:gs>
              <a:gs pos="63322">
                <a:srgbClr val="E6EAEB"/>
              </a:gs>
              <a:gs pos="99960">
                <a:srgbClr val="CDD5D8"/>
              </a:gs>
            </a:gsLst>
            <a:lin ang="2089255"/>
          </a:gradFill>
          <a:ln w="12700">
            <a:miter lim="400000"/>
          </a:ln>
          <a:effectLst>
            <a:outerShdw blurRad="152400" dist="90035" dir="2315233" rotWithShape="0">
              <a:srgbClr val="000000">
                <a:alpha val="38297"/>
              </a:srgbClr>
            </a:outerShdw>
          </a:effectLst>
        </p:spPr>
        <p:txBody>
          <a:bodyPr lIns="45719" rIns="45719" anchor="ctr"/>
          <a:lstStyle/>
          <a:p>
            <a:endParaRPr/>
          </a:p>
        </p:txBody>
      </p:sp>
      <p:sp>
        <p:nvSpPr>
          <p:cNvPr id="12" name="TextBox 52">
            <a:extLst>
              <a:ext uri="{FF2B5EF4-FFF2-40B4-BE49-F238E27FC236}">
                <a16:creationId xmlns:a16="http://schemas.microsoft.com/office/drawing/2014/main" id="{16D6CB23-7696-5741-BA6F-0440A7E6E393}"/>
              </a:ext>
            </a:extLst>
          </p:cNvPr>
          <p:cNvSpPr txBox="1"/>
          <p:nvPr/>
        </p:nvSpPr>
        <p:spPr>
          <a:xfrm>
            <a:off x="2708631" y="4755533"/>
            <a:ext cx="1403704"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defRPr sz="1800">
                <a:solidFill>
                  <a:srgbClr val="535353"/>
                </a:solidFill>
              </a:defRPr>
            </a:lvl1pPr>
          </a:lstStyle>
          <a:p>
            <a:pPr algn="ctr"/>
            <a:r>
              <a:rPr lang="en-US" sz="1400">
                <a:latin typeface="Avenir Next" panose="020B0503020202020204" pitchFamily="34" charset="0"/>
              </a:rPr>
              <a:t>EXPERTISE ASSESSMENT</a:t>
            </a:r>
            <a:endParaRPr sz="1400">
              <a:latin typeface="Avenir Next" panose="020B0503020202020204" pitchFamily="34" charset="0"/>
            </a:endParaRPr>
          </a:p>
        </p:txBody>
      </p:sp>
    </p:spTree>
    <p:extLst>
      <p:ext uri="{BB962C8B-B14F-4D97-AF65-F5344CB8AC3E}">
        <p14:creationId xmlns:p14="http://schemas.microsoft.com/office/powerpoint/2010/main" val="969174537"/>
      </p:ext>
    </p:extLst>
  </p:cSld>
  <p:clrMapOvr>
    <a:masterClrMapping/>
  </p:clrMapOvr>
  <mc:AlternateContent xmlns:mc="http://schemas.openxmlformats.org/markup-compatibility/2006">
    <mc:Choice xmlns:p14="http://schemas.microsoft.com/office/powerpoint/2010/main" Requires="p14">
      <p:transition p14:dur="400">
        <p:fade/>
      </p:transition>
    </mc:Choice>
    <mc:Fallback>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5BB77-720A-5541-8F48-8C410933D7FC}"/>
              </a:ext>
            </a:extLst>
          </p:cNvPr>
          <p:cNvSpPr>
            <a:spLocks noGrp="1"/>
          </p:cNvSpPr>
          <p:nvPr>
            <p:ph type="title"/>
          </p:nvPr>
        </p:nvSpPr>
        <p:spPr/>
        <p:txBody>
          <a:bodyPr/>
          <a:lstStyle/>
          <a:p>
            <a:r>
              <a:rPr lang="en-US"/>
              <a:t>Science Review (Panel Discussion)</a:t>
            </a:r>
          </a:p>
        </p:txBody>
      </p:sp>
      <p:sp>
        <p:nvSpPr>
          <p:cNvPr id="3" name="Content Placeholder 2">
            <a:extLst>
              <a:ext uri="{FF2B5EF4-FFF2-40B4-BE49-F238E27FC236}">
                <a16:creationId xmlns:a16="http://schemas.microsoft.com/office/drawing/2014/main" id="{397DF59D-F71C-1245-B7AA-50ECCDB7F441}"/>
              </a:ext>
            </a:extLst>
          </p:cNvPr>
          <p:cNvSpPr>
            <a:spLocks noGrp="1"/>
          </p:cNvSpPr>
          <p:nvPr>
            <p:ph idx="1"/>
          </p:nvPr>
        </p:nvSpPr>
        <p:spPr/>
        <p:txBody>
          <a:bodyPr/>
          <a:lstStyle/>
          <a:p>
            <a:r>
              <a:rPr lang="en-US"/>
              <a:t>Each proposal will be assessed based upon:</a:t>
            </a:r>
          </a:p>
          <a:p>
            <a:pPr marL="0" indent="0">
              <a:buNone/>
            </a:pPr>
            <a:endParaRPr lang="en-US"/>
          </a:p>
          <a:p>
            <a:pPr lvl="1"/>
            <a:r>
              <a:rPr lang="en-US"/>
              <a:t>Scientific merit </a:t>
            </a:r>
          </a:p>
          <a:p>
            <a:pPr lvl="1"/>
            <a:r>
              <a:rPr lang="en-US"/>
              <a:t>Relevance to the solicitation/program</a:t>
            </a:r>
          </a:p>
          <a:p>
            <a:pPr lvl="1"/>
            <a:r>
              <a:rPr lang="en-US"/>
              <a:t>Cost</a:t>
            </a:r>
          </a:p>
        </p:txBody>
      </p:sp>
      <p:sp>
        <p:nvSpPr>
          <p:cNvPr id="4" name="Date Placeholder 3">
            <a:extLst>
              <a:ext uri="{FF2B5EF4-FFF2-40B4-BE49-F238E27FC236}">
                <a16:creationId xmlns:a16="http://schemas.microsoft.com/office/drawing/2014/main" id="{022218BA-9384-F048-A227-0477D48D749F}"/>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9A6E2CA0-C956-3C4E-99CD-5C6AC89C088C}"/>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041F2485-25B6-7146-BFE9-B4F57EB4CB8F}"/>
              </a:ext>
            </a:extLst>
          </p:cNvPr>
          <p:cNvSpPr>
            <a:spLocks noGrp="1"/>
          </p:cNvSpPr>
          <p:nvPr>
            <p:ph type="sldNum" sz="quarter" idx="12"/>
          </p:nvPr>
        </p:nvSpPr>
        <p:spPr/>
        <p:txBody>
          <a:bodyPr/>
          <a:lstStyle/>
          <a:p>
            <a:fld id="{4A469C36-4982-3749-BA68-86A8BEF15E53}" type="slidenum">
              <a:rPr lang="en-US" smtClean="0"/>
              <a:pPr/>
              <a:t>32</a:t>
            </a:fld>
            <a:endParaRPr lang="en-US"/>
          </a:p>
        </p:txBody>
      </p:sp>
    </p:spTree>
    <p:extLst>
      <p:ext uri="{BB962C8B-B14F-4D97-AF65-F5344CB8AC3E}">
        <p14:creationId xmlns:p14="http://schemas.microsoft.com/office/powerpoint/2010/main" val="2501042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503589-0D5B-1748-B5F6-CC56FBD29261}"/>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547AA21A-27E5-1E47-ACBE-44C93BCAD0BD}"/>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E93E4DCA-AE6C-7B41-A9C6-FBE058456485}"/>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02FE4E2B-B5A2-C548-9F80-1D9E493D7A85}"/>
              </a:ext>
            </a:extLst>
          </p:cNvPr>
          <p:cNvSpPr>
            <a:spLocks noGrp="1"/>
          </p:cNvSpPr>
          <p:nvPr>
            <p:ph type="sldNum" sz="quarter" idx="12"/>
          </p:nvPr>
        </p:nvSpPr>
        <p:spPr/>
        <p:txBody>
          <a:bodyPr/>
          <a:lstStyle/>
          <a:p>
            <a:fld id="{4A469C36-4982-3749-BA68-86A8BEF15E53}" type="slidenum">
              <a:rPr lang="en-US" smtClean="0"/>
              <a:pPr/>
              <a:t>33</a:t>
            </a:fld>
            <a:endParaRPr lang="en-US"/>
          </a:p>
        </p:txBody>
      </p:sp>
      <p:sp>
        <p:nvSpPr>
          <p:cNvPr id="10" name="Title 1">
            <a:extLst>
              <a:ext uri="{FF2B5EF4-FFF2-40B4-BE49-F238E27FC236}">
                <a16:creationId xmlns:a16="http://schemas.microsoft.com/office/drawing/2014/main" id="{708041EA-357B-0940-96E4-73B85C73F253}"/>
              </a:ext>
            </a:extLst>
          </p:cNvPr>
          <p:cNvSpPr txBox="1">
            <a:spLocks/>
          </p:cNvSpPr>
          <p:nvPr/>
        </p:nvSpPr>
        <p:spPr>
          <a:xfrm>
            <a:off x="310896" y="466818"/>
            <a:ext cx="12098519" cy="4247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600"/>
              <a:t>Discussion of “Expertise and Resources - Not Anonymized” Document</a:t>
            </a:r>
            <a:br>
              <a:rPr lang="en-US" sz="2600"/>
            </a:br>
            <a:r>
              <a:rPr lang="en-US" sz="2600"/>
              <a:t>(After Science Review is Completed)</a:t>
            </a:r>
          </a:p>
        </p:txBody>
      </p:sp>
      <p:sp>
        <p:nvSpPr>
          <p:cNvPr id="11" name="Content Placeholder 2">
            <a:extLst>
              <a:ext uri="{FF2B5EF4-FFF2-40B4-BE49-F238E27FC236}">
                <a16:creationId xmlns:a16="http://schemas.microsoft.com/office/drawing/2014/main" id="{B06355C2-43AF-8B4D-9279-2F9420D4835E}"/>
              </a:ext>
            </a:extLst>
          </p:cNvPr>
          <p:cNvSpPr txBox="1">
            <a:spLocks/>
          </p:cNvSpPr>
          <p:nvPr/>
        </p:nvSpPr>
        <p:spPr>
          <a:xfrm>
            <a:off x="434340" y="1126716"/>
            <a:ext cx="10910316" cy="5050247"/>
          </a:xfrm>
          <a:prstGeom prst="rect">
            <a:avLst/>
          </a:prstGeom>
          <a:solidFill>
            <a:schemeClr val="bg1">
              <a:alpha val="58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sz="2300"/>
              <a:t>The “Expertise and Resources – Not Anonymized” document is distributed to panelists for a subset of proposals (typically the top third, according to the distribution of assigned grades and the projected selection rates.)</a:t>
            </a:r>
          </a:p>
          <a:p>
            <a:pPr marL="457200" indent="-457200">
              <a:buFont typeface="+mj-lt"/>
              <a:buAutoNum type="arabicPeriod"/>
            </a:pPr>
            <a:r>
              <a:rPr lang="en-US" sz="2300"/>
              <a:t>Panelists assess team capability to execute proposed investigation using a three-point scale, i.e.,:</a:t>
            </a:r>
          </a:p>
          <a:p>
            <a:pPr marL="457200" indent="-457200">
              <a:buFont typeface="+mj-lt"/>
              <a:buAutoNum type="arabicPeriod"/>
            </a:pPr>
            <a:endParaRPr lang="en-US"/>
          </a:p>
          <a:p>
            <a:pPr marL="457200" indent="-457200">
              <a:buFont typeface="+mj-lt"/>
              <a:buAutoNum type="arabicPeriod"/>
            </a:pPr>
            <a:endParaRPr lang="en-US"/>
          </a:p>
          <a:p>
            <a:pPr marL="457200" indent="-457200">
              <a:buFont typeface="+mj-lt"/>
              <a:buAutoNum type="arabicPeriod"/>
            </a:pPr>
            <a:endParaRPr lang="en-US"/>
          </a:p>
          <a:p>
            <a:pPr marL="457200" indent="-457200">
              <a:buFont typeface="+mj-lt"/>
              <a:buAutoNum type="arabicPeriod"/>
            </a:pPr>
            <a:endParaRPr lang="en-US"/>
          </a:p>
          <a:p>
            <a:pPr marL="457200" indent="-457200">
              <a:buFont typeface="+mj-lt"/>
              <a:buAutoNum type="arabicPeriod"/>
            </a:pPr>
            <a:endParaRPr lang="en-US"/>
          </a:p>
          <a:p>
            <a:pPr marL="0" indent="0">
              <a:buFont typeface="Arial" panose="020B0604020202020204" pitchFamily="34" charset="0"/>
              <a:buNone/>
            </a:pPr>
            <a:endParaRPr lang="en-US"/>
          </a:p>
          <a:p>
            <a:pPr marL="0" indent="0">
              <a:buFont typeface="Arial" panose="020B0604020202020204" pitchFamily="34" charset="0"/>
              <a:buNone/>
            </a:pPr>
            <a:endParaRPr lang="en-US"/>
          </a:p>
        </p:txBody>
      </p:sp>
      <p:graphicFrame>
        <p:nvGraphicFramePr>
          <p:cNvPr id="12" name="Table 11">
            <a:extLst>
              <a:ext uri="{FF2B5EF4-FFF2-40B4-BE49-F238E27FC236}">
                <a16:creationId xmlns:a16="http://schemas.microsoft.com/office/drawing/2014/main" id="{1E11CADB-1A52-DF47-B80F-C5C7526B5D63}"/>
              </a:ext>
            </a:extLst>
          </p:cNvPr>
          <p:cNvGraphicFramePr>
            <a:graphicFrameLocks noGrp="1"/>
          </p:cNvGraphicFramePr>
          <p:nvPr>
            <p:extLst>
              <p:ext uri="{D42A27DB-BD31-4B8C-83A1-F6EECF244321}">
                <p14:modId xmlns:p14="http://schemas.microsoft.com/office/powerpoint/2010/main" val="3505306438"/>
              </p:ext>
            </p:extLst>
          </p:nvPr>
        </p:nvGraphicFramePr>
        <p:xfrm>
          <a:off x="847344" y="2934641"/>
          <a:ext cx="10367046" cy="2659725"/>
        </p:xfrm>
        <a:graphic>
          <a:graphicData uri="http://schemas.openxmlformats.org/drawingml/2006/table">
            <a:tbl>
              <a:tblPr firstRow="1" bandRow="1">
                <a:tableStyleId>{5C22544A-7EE6-4342-B048-85BDC9FD1C3A}</a:tableStyleId>
              </a:tblPr>
              <a:tblGrid>
                <a:gridCol w="1217572">
                  <a:extLst>
                    <a:ext uri="{9D8B030D-6E8A-4147-A177-3AD203B41FA5}">
                      <a16:colId xmlns:a16="http://schemas.microsoft.com/office/drawing/2014/main" val="2589761391"/>
                    </a:ext>
                  </a:extLst>
                </a:gridCol>
                <a:gridCol w="1806502">
                  <a:extLst>
                    <a:ext uri="{9D8B030D-6E8A-4147-A177-3AD203B41FA5}">
                      <a16:colId xmlns:a16="http://schemas.microsoft.com/office/drawing/2014/main" val="2584470793"/>
                    </a:ext>
                  </a:extLst>
                </a:gridCol>
                <a:gridCol w="7342972">
                  <a:extLst>
                    <a:ext uri="{9D8B030D-6E8A-4147-A177-3AD203B41FA5}">
                      <a16:colId xmlns:a16="http://schemas.microsoft.com/office/drawing/2014/main" val="1310488509"/>
                    </a:ext>
                  </a:extLst>
                </a:gridCol>
              </a:tblGrid>
              <a:tr h="739485">
                <a:tc>
                  <a:txBody>
                    <a:bodyPr/>
                    <a:lstStyle/>
                    <a:p>
                      <a:r>
                        <a:rPr lang="en-US" sz="1200"/>
                        <a:t>Vote</a:t>
                      </a:r>
                    </a:p>
                  </a:txBody>
                  <a:tcPr anchor="ctr">
                    <a:solidFill>
                      <a:srgbClr val="8585BF"/>
                    </a:solidFill>
                  </a:tcPr>
                </a:tc>
                <a:tc>
                  <a:txBody>
                    <a:bodyPr/>
                    <a:lstStyle/>
                    <a:p>
                      <a:r>
                        <a:rPr lang="en-US" sz="1200"/>
                        <a:t>Overall Team and Resources Capability</a:t>
                      </a:r>
                    </a:p>
                  </a:txBody>
                  <a:tcPr anchor="ctr">
                    <a:solidFill>
                      <a:srgbClr val="8585BF"/>
                    </a:solidFill>
                  </a:tcPr>
                </a:tc>
                <a:tc>
                  <a:txBody>
                    <a:bodyPr/>
                    <a:lstStyle/>
                    <a:p>
                      <a:endParaRPr lang="en-US" sz="1200"/>
                    </a:p>
                  </a:txBody>
                  <a:tcPr anchor="ctr">
                    <a:solidFill>
                      <a:srgbClr val="8585BF"/>
                    </a:solidFill>
                  </a:tcPr>
                </a:tc>
                <a:extLst>
                  <a:ext uri="{0D108BD9-81ED-4DB2-BD59-A6C34878D82A}">
                    <a16:rowId xmlns:a16="http://schemas.microsoft.com/office/drawing/2014/main" val="1366120761"/>
                  </a:ext>
                </a:extLst>
              </a:tr>
              <a:tr h="372263">
                <a:tc>
                  <a:txBody>
                    <a:bodyPr/>
                    <a:lstStyle/>
                    <a:p>
                      <a:endParaRPr lang="en-US" sz="1200"/>
                    </a:p>
                  </a:txBody>
                  <a:tcPr anchor="ctr"/>
                </a:tc>
                <a:tc>
                  <a:txBody>
                    <a:bodyPr/>
                    <a:lstStyle/>
                    <a:p>
                      <a:r>
                        <a:rPr lang="en-US" sz="1200"/>
                        <a:t>Uniquely qualified</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The E&amp;R document demonstrates that the team is exceptionally capable of executing the proposed work, </a:t>
                      </a:r>
                      <a:r>
                        <a:rPr lang="en-US" sz="1200" u="sng"/>
                        <a:t>and</a:t>
                      </a:r>
                      <a:r>
                        <a:rPr lang="en-US" sz="1200"/>
                        <a:t> has singular access to resources upon which the success of the investigation critically depends. Appropriate allocations of team members’ time are included. A comment from the panel must be written that clearly justifies the choice of this grade.</a:t>
                      </a:r>
                    </a:p>
                  </a:txBody>
                  <a:tcPr anchor="ctr"/>
                </a:tc>
                <a:extLst>
                  <a:ext uri="{0D108BD9-81ED-4DB2-BD59-A6C34878D82A}">
                    <a16:rowId xmlns:a16="http://schemas.microsoft.com/office/drawing/2014/main" val="626238761"/>
                  </a:ext>
                </a:extLst>
              </a:tr>
              <a:tr h="372263">
                <a:tc>
                  <a:txBody>
                    <a:bodyPr/>
                    <a:lstStyle/>
                    <a:p>
                      <a:endParaRPr lang="en-US" sz="1200"/>
                    </a:p>
                  </a:txBody>
                  <a:tcPr anchor="ctr"/>
                </a:tc>
                <a:tc>
                  <a:txBody>
                    <a:bodyPr/>
                    <a:lstStyle/>
                    <a:p>
                      <a:r>
                        <a:rPr lang="en-US" sz="1200"/>
                        <a:t>Qualified</a:t>
                      </a:r>
                    </a:p>
                  </a:txBody>
                  <a:tcPr anchor="ctr"/>
                </a:tc>
                <a:tc>
                  <a:txBody>
                    <a:bodyPr/>
                    <a:lstStyle/>
                    <a:p>
                      <a:r>
                        <a:rPr lang="en-US" sz="1200"/>
                        <a:t>The team has appropriate and complete expertise to perform the work, and appropriate allocations of their time are included. Any facilities, equipment and other resources needed are available to execute the work. </a:t>
                      </a:r>
                      <a:r>
                        <a:rPr lang="en-US" sz="1200" u="sng"/>
                        <a:t>NASA sets the expectation that the vast majority of proposals will fall into this category.</a:t>
                      </a:r>
                    </a:p>
                  </a:txBody>
                  <a:tcPr anchor="ctr"/>
                </a:tc>
                <a:extLst>
                  <a:ext uri="{0D108BD9-81ED-4DB2-BD59-A6C34878D82A}">
                    <a16:rowId xmlns:a16="http://schemas.microsoft.com/office/drawing/2014/main" val="609476795"/>
                  </a:ext>
                </a:extLst>
              </a:tr>
              <a:tr h="372263">
                <a:tc>
                  <a:txBody>
                    <a:bodyPr/>
                    <a:lstStyle/>
                    <a:p>
                      <a:endParaRPr lang="en-US" sz="1200"/>
                    </a:p>
                  </a:txBody>
                  <a:tcPr anchor="ctr"/>
                </a:tc>
                <a:tc>
                  <a:txBody>
                    <a:bodyPr/>
                    <a:lstStyle/>
                    <a:p>
                      <a:r>
                        <a:rPr lang="en-US" sz="1200"/>
                        <a:t>Not qualified</a:t>
                      </a:r>
                    </a:p>
                  </a:txBody>
                  <a:tcPr anchor="ctr"/>
                </a:tc>
                <a:tc>
                  <a:txBody>
                    <a:bodyPr/>
                    <a:lstStyle/>
                    <a:p>
                      <a:r>
                        <a:rPr lang="en-US" sz="1200"/>
                        <a:t>The E&amp;R document demonstrates severe deficiencies in the necessary expertise and/or resources to execute the proposed investigation. A comment from the panel must be written that clearly justifies the choice of this grade.</a:t>
                      </a:r>
                    </a:p>
                  </a:txBody>
                  <a:tcPr anchor="ctr"/>
                </a:tc>
                <a:extLst>
                  <a:ext uri="{0D108BD9-81ED-4DB2-BD59-A6C34878D82A}">
                    <a16:rowId xmlns:a16="http://schemas.microsoft.com/office/drawing/2014/main" val="368827922"/>
                  </a:ext>
                </a:extLst>
              </a:tr>
            </a:tbl>
          </a:graphicData>
        </a:graphic>
      </p:graphicFrame>
      <p:pic>
        <p:nvPicPr>
          <p:cNvPr id="13" name="Graphic 12">
            <a:extLst>
              <a:ext uri="{FF2B5EF4-FFF2-40B4-BE49-F238E27FC236}">
                <a16:creationId xmlns:a16="http://schemas.microsoft.com/office/drawing/2014/main" id="{D270F0FE-293A-8748-AE08-7BC04A6C068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36786" y="4452100"/>
            <a:ext cx="602174" cy="602174"/>
          </a:xfrm>
          <a:prstGeom prst="rect">
            <a:avLst/>
          </a:prstGeom>
        </p:spPr>
      </p:pic>
    </p:spTree>
    <p:extLst>
      <p:ext uri="{BB962C8B-B14F-4D97-AF65-F5344CB8AC3E}">
        <p14:creationId xmlns:p14="http://schemas.microsoft.com/office/powerpoint/2010/main" val="4093444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8F8D5FD-3462-C74A-B25E-402E91F0E037}"/>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26A0C9EC-21BB-2A45-B1D4-FC39B854FF66}"/>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F4BAA902-5F4C-8541-8E72-9FAAD5C4D78D}"/>
              </a:ext>
            </a:extLst>
          </p:cNvPr>
          <p:cNvSpPr>
            <a:spLocks noGrp="1"/>
          </p:cNvSpPr>
          <p:nvPr>
            <p:ph type="sldNum" sz="quarter" idx="12"/>
          </p:nvPr>
        </p:nvSpPr>
        <p:spPr/>
        <p:txBody>
          <a:bodyPr/>
          <a:lstStyle/>
          <a:p>
            <a:fld id="{4A469C36-4982-3749-BA68-86A8BEF15E53}" type="slidenum">
              <a:rPr lang="en-US" smtClean="0"/>
              <a:pPr/>
              <a:t>34</a:t>
            </a:fld>
            <a:endParaRPr lang="en-US"/>
          </a:p>
        </p:txBody>
      </p:sp>
      <p:sp>
        <p:nvSpPr>
          <p:cNvPr id="7" name="Title 5">
            <a:extLst>
              <a:ext uri="{FF2B5EF4-FFF2-40B4-BE49-F238E27FC236}">
                <a16:creationId xmlns:a16="http://schemas.microsoft.com/office/drawing/2014/main" id="{FCA73CA6-0775-E84B-8187-2C9E53DBE2BE}"/>
              </a:ext>
            </a:extLst>
          </p:cNvPr>
          <p:cNvSpPr txBox="1">
            <a:spLocks/>
          </p:cNvSpPr>
          <p:nvPr/>
        </p:nvSpPr>
        <p:spPr>
          <a:xfrm>
            <a:off x="2115878" y="707123"/>
            <a:ext cx="9390321" cy="64633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a:t>Common Mistakes Proposers Make</a:t>
            </a:r>
          </a:p>
        </p:txBody>
      </p:sp>
      <p:sp>
        <p:nvSpPr>
          <p:cNvPr id="8" name="Content Placeholder 6">
            <a:extLst>
              <a:ext uri="{FF2B5EF4-FFF2-40B4-BE49-F238E27FC236}">
                <a16:creationId xmlns:a16="http://schemas.microsoft.com/office/drawing/2014/main" id="{C3FE0D50-ACBB-E94B-9BEB-3744242AB4AD}"/>
              </a:ext>
            </a:extLst>
          </p:cNvPr>
          <p:cNvSpPr txBox="1">
            <a:spLocks/>
          </p:cNvSpPr>
          <p:nvPr/>
        </p:nvSpPr>
        <p:spPr>
          <a:xfrm>
            <a:off x="1158240" y="1622227"/>
            <a:ext cx="10619923" cy="16230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2000"/>
              <a:t>Major errors can include including non-anonymized documents (CVs, non-redacted budgets) in the body of the proposal document, or no attempt made to anonymize the proposal content.  </a:t>
            </a:r>
            <a:r>
              <a:rPr lang="en-US" sz="2000" b="1"/>
              <a:t>Such egregious errors may result in your proposal being returned without review.</a:t>
            </a:r>
          </a:p>
          <a:p>
            <a:pPr marL="285750" indent="-285750"/>
            <a:r>
              <a:rPr lang="en-US" sz="2000"/>
              <a:t>Common (minor) pitfalls we see in proposals about 10-15% of the time:</a:t>
            </a:r>
          </a:p>
          <a:p>
            <a:pPr marL="800100" lvl="1" indent="-342900">
              <a:buFont typeface="+mj-lt"/>
              <a:buAutoNum type="arabicPeriod"/>
            </a:pPr>
            <a:r>
              <a:rPr lang="en-US" sz="2000"/>
              <a:t>Claiming ownership of past work (e.g., "our previous analysis", "PI has an established record").</a:t>
            </a:r>
          </a:p>
          <a:p>
            <a:pPr marL="800100" lvl="1" indent="-342900">
              <a:buFont typeface="+mj-lt"/>
              <a:buAutoNum type="arabicPeriod"/>
            </a:pPr>
            <a:r>
              <a:rPr lang="en-US" sz="2000"/>
              <a:t>Including metadata (e.g., PDF bookmarks) that reveal the name of the PI.</a:t>
            </a:r>
          </a:p>
          <a:p>
            <a:pPr marL="800100" lvl="1" indent="-342900">
              <a:buFont typeface="+mj-lt"/>
              <a:buAutoNum type="arabicPeriod"/>
            </a:pPr>
            <a:r>
              <a:rPr lang="en-US" sz="2000"/>
              <a:t>Recycling proposals prepared prior to dual-anonymous peer review and not carefully anonymizing the text.</a:t>
            </a:r>
          </a:p>
          <a:p>
            <a:pPr marL="800100" lvl="1" indent="-342900">
              <a:buFont typeface="+mj-lt"/>
              <a:buAutoNum type="arabicPeriod"/>
            </a:pPr>
            <a:r>
              <a:rPr lang="en-US" sz="2000"/>
              <a:t>Providing the names of investigators on the contents page.</a:t>
            </a:r>
          </a:p>
          <a:p>
            <a:pPr marL="800100" lvl="1" indent="-342900">
              <a:buFont typeface="+mj-lt"/>
              <a:buAutoNum type="arabicPeriod"/>
            </a:pPr>
            <a:r>
              <a:rPr lang="en-US" sz="2000"/>
              <a:t>Providing the origin of travel for professional travel (e.g., conferences).</a:t>
            </a:r>
          </a:p>
          <a:p>
            <a:pPr marL="800100" lvl="1" indent="-342900">
              <a:buFont typeface="+mj-lt"/>
              <a:buAutoNum type="arabicPeriod"/>
            </a:pPr>
            <a:r>
              <a:rPr lang="en-US" sz="2000"/>
              <a:t>Mentioning the institution name in the Budget Narrative.</a:t>
            </a:r>
          </a:p>
          <a:p>
            <a:pPr marL="800100" lvl="1" indent="-342900">
              <a:buFont typeface="+mj-lt"/>
              <a:buAutoNum type="arabicPeriod"/>
            </a:pPr>
            <a:r>
              <a:rPr lang="en-US" sz="2000"/>
              <a:t>Including the PI or co-I names in budget tables.</a:t>
            </a:r>
          </a:p>
          <a:p>
            <a:pPr marL="285750" indent="-285750"/>
            <a:endParaRPr lang="en-US" sz="2000"/>
          </a:p>
          <a:p>
            <a:pPr marL="285750" indent="-285750"/>
            <a:endParaRPr lang="en-US" sz="2000"/>
          </a:p>
        </p:txBody>
      </p:sp>
    </p:spTree>
    <p:extLst>
      <p:ext uri="{BB962C8B-B14F-4D97-AF65-F5344CB8AC3E}">
        <p14:creationId xmlns:p14="http://schemas.microsoft.com/office/powerpoint/2010/main" val="71955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2E4E5-51D7-5A90-5B12-7CA206090BC1}"/>
              </a:ext>
            </a:extLst>
          </p:cNvPr>
          <p:cNvSpPr>
            <a:spLocks noGrp="1"/>
          </p:cNvSpPr>
          <p:nvPr>
            <p:ph type="title"/>
          </p:nvPr>
        </p:nvSpPr>
        <p:spPr>
          <a:xfrm>
            <a:off x="1626781" y="365125"/>
            <a:ext cx="9727019" cy="1325563"/>
          </a:xfrm>
        </p:spPr>
        <p:txBody>
          <a:bodyPr>
            <a:normAutofit/>
          </a:bodyPr>
          <a:lstStyle/>
          <a:p>
            <a:r>
              <a:rPr lang="en-US" sz="4100"/>
              <a:t>Helpful Tips for Proposers</a:t>
            </a:r>
          </a:p>
        </p:txBody>
      </p:sp>
      <p:sp>
        <p:nvSpPr>
          <p:cNvPr id="3" name="Content Placeholder 2">
            <a:extLst>
              <a:ext uri="{FF2B5EF4-FFF2-40B4-BE49-F238E27FC236}">
                <a16:creationId xmlns:a16="http://schemas.microsoft.com/office/drawing/2014/main" id="{291FD488-0931-A22F-9AD9-636878FD5D8B}"/>
              </a:ext>
            </a:extLst>
          </p:cNvPr>
          <p:cNvSpPr>
            <a:spLocks noGrp="1"/>
          </p:cNvSpPr>
          <p:nvPr>
            <p:ph idx="1"/>
          </p:nvPr>
        </p:nvSpPr>
        <p:spPr>
          <a:xfrm>
            <a:off x="1626780" y="1825625"/>
            <a:ext cx="10260420" cy="4351338"/>
          </a:xfrm>
        </p:spPr>
        <p:txBody>
          <a:bodyPr/>
          <a:lstStyle/>
          <a:p>
            <a:r>
              <a:rPr lang="en-US" b="1"/>
              <a:t>If you’re not sure of what might constitute a DAPR violation, get in touch with us before submitting your proposal!</a:t>
            </a:r>
          </a:p>
          <a:p>
            <a:r>
              <a:rPr lang="en-US"/>
              <a:t>Don’t use your name in the PDF title of your document – it will not get totally scrubbed in the DAPR-</a:t>
            </a:r>
            <a:r>
              <a:rPr lang="en-US" err="1"/>
              <a:t>ization</a:t>
            </a:r>
            <a:r>
              <a:rPr lang="en-US"/>
              <a:t> process!</a:t>
            </a:r>
          </a:p>
          <a:p>
            <a:r>
              <a:rPr lang="en-US"/>
              <a:t>Double-check that your submitted proposal document does not include your CV and include that in the expertise/non-anonymized document!</a:t>
            </a:r>
          </a:p>
          <a:p>
            <a:endParaRPr lang="en-US"/>
          </a:p>
          <a:p>
            <a:endParaRPr lang="en-US"/>
          </a:p>
        </p:txBody>
      </p:sp>
      <p:sp>
        <p:nvSpPr>
          <p:cNvPr id="4" name="Date Placeholder 3">
            <a:extLst>
              <a:ext uri="{FF2B5EF4-FFF2-40B4-BE49-F238E27FC236}">
                <a16:creationId xmlns:a16="http://schemas.microsoft.com/office/drawing/2014/main" id="{7E9CC14D-818A-A835-E0C5-F0EFA6351E64}"/>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928A4916-F0A0-CA44-303C-A1F900675142}"/>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34B739B2-69A4-068D-DBC8-F9B4D54BCD0A}"/>
              </a:ext>
            </a:extLst>
          </p:cNvPr>
          <p:cNvSpPr>
            <a:spLocks noGrp="1"/>
          </p:cNvSpPr>
          <p:nvPr>
            <p:ph type="sldNum" sz="quarter" idx="12"/>
          </p:nvPr>
        </p:nvSpPr>
        <p:spPr/>
        <p:txBody>
          <a:bodyPr/>
          <a:lstStyle/>
          <a:p>
            <a:fld id="{4A469C36-4982-3749-BA68-86A8BEF15E53}" type="slidenum">
              <a:rPr lang="en-US" smtClean="0"/>
              <a:pPr/>
              <a:t>35</a:t>
            </a:fld>
            <a:endParaRPr lang="en-US"/>
          </a:p>
        </p:txBody>
      </p:sp>
    </p:spTree>
    <p:extLst>
      <p:ext uri="{BB962C8B-B14F-4D97-AF65-F5344CB8AC3E}">
        <p14:creationId xmlns:p14="http://schemas.microsoft.com/office/powerpoint/2010/main" val="940516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443B-FF2A-3746-9AD0-B3F1D6382006}"/>
              </a:ext>
            </a:extLst>
          </p:cNvPr>
          <p:cNvSpPr>
            <a:spLocks noGrp="1"/>
          </p:cNvSpPr>
          <p:nvPr>
            <p:ph type="title"/>
          </p:nvPr>
        </p:nvSpPr>
        <p:spPr>
          <a:xfrm>
            <a:off x="2209800" y="2766218"/>
            <a:ext cx="7772400" cy="1325563"/>
          </a:xfrm>
        </p:spPr>
        <p:txBody>
          <a:bodyPr/>
          <a:lstStyle/>
          <a:p>
            <a:pPr algn="ctr"/>
            <a:r>
              <a:rPr lang="en-US"/>
              <a:t>Final Remarks</a:t>
            </a:r>
          </a:p>
        </p:txBody>
      </p:sp>
      <p:sp>
        <p:nvSpPr>
          <p:cNvPr id="4" name="Date Placeholder 3">
            <a:extLst>
              <a:ext uri="{FF2B5EF4-FFF2-40B4-BE49-F238E27FC236}">
                <a16:creationId xmlns:a16="http://schemas.microsoft.com/office/drawing/2014/main" id="{AB00AD35-784D-1744-AC40-66B81EDEEE9E}"/>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ADF85E08-3F2D-914F-BF9B-BA460E412D7D}"/>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CDC0EA8F-5420-3141-819B-A0A9ACE0B802}"/>
              </a:ext>
            </a:extLst>
          </p:cNvPr>
          <p:cNvSpPr>
            <a:spLocks noGrp="1"/>
          </p:cNvSpPr>
          <p:nvPr>
            <p:ph type="sldNum" sz="quarter" idx="12"/>
          </p:nvPr>
        </p:nvSpPr>
        <p:spPr/>
        <p:txBody>
          <a:bodyPr/>
          <a:lstStyle/>
          <a:p>
            <a:fld id="{4A469C36-4982-3749-BA68-86A8BEF15E53}" type="slidenum">
              <a:rPr lang="en-US" smtClean="0"/>
              <a:pPr/>
              <a:t>36</a:t>
            </a:fld>
            <a:endParaRPr lang="en-US"/>
          </a:p>
        </p:txBody>
      </p:sp>
    </p:spTree>
    <p:extLst>
      <p:ext uri="{BB962C8B-B14F-4D97-AF65-F5344CB8AC3E}">
        <p14:creationId xmlns:p14="http://schemas.microsoft.com/office/powerpoint/2010/main" val="101878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84B1FD-556B-D648-9D1D-566B5B20E41A}"/>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CFCD0281-A3A6-BF4C-B22D-B71BA8938958}"/>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6E0C8EFF-655C-9849-B21D-F61BA72D989C}"/>
              </a:ext>
            </a:extLst>
          </p:cNvPr>
          <p:cNvSpPr>
            <a:spLocks noGrp="1"/>
          </p:cNvSpPr>
          <p:nvPr>
            <p:ph type="sldNum" sz="quarter" idx="12"/>
          </p:nvPr>
        </p:nvSpPr>
        <p:spPr/>
        <p:txBody>
          <a:bodyPr/>
          <a:lstStyle/>
          <a:p>
            <a:fld id="{4A469C36-4982-3749-BA68-86A8BEF15E53}" type="slidenum">
              <a:rPr lang="en-US" smtClean="0"/>
              <a:pPr/>
              <a:t>37</a:t>
            </a:fld>
            <a:endParaRPr lang="en-US"/>
          </a:p>
        </p:txBody>
      </p:sp>
      <p:sp>
        <p:nvSpPr>
          <p:cNvPr id="7" name="Content Placeholder 2">
            <a:extLst>
              <a:ext uri="{FF2B5EF4-FFF2-40B4-BE49-F238E27FC236}">
                <a16:creationId xmlns:a16="http://schemas.microsoft.com/office/drawing/2014/main" id="{18E9F11C-7A5F-0F4D-BEAA-8B9D8623BCCB}"/>
              </a:ext>
            </a:extLst>
          </p:cNvPr>
          <p:cNvSpPr txBox="1">
            <a:spLocks/>
          </p:cNvSpPr>
          <p:nvPr/>
        </p:nvSpPr>
        <p:spPr>
          <a:xfrm>
            <a:off x="1777837" y="1104900"/>
            <a:ext cx="9848108" cy="38471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200"/>
              <a:t>NASA understands that dual-anonymous peer review represents a major shift in the evaluation of proposals, and as such there may be occasional slips in writing anonymized proposals. However, NASA reserves the right to return without review proposals that are particularly egregious in terms of the identification of the proposing team. </a:t>
            </a:r>
          </a:p>
          <a:p>
            <a:pPr fontAlgn="base"/>
            <a:endParaRPr lang="en-US" sz="2200"/>
          </a:p>
          <a:p>
            <a:pPr fontAlgn="base"/>
            <a:r>
              <a:rPr lang="en-US" sz="2200"/>
              <a:t>NASA further acknowledges that some proposed work may be so specialized that, despite attempts to anonymize the proposal, the identities of the Principal Investigator and team members are readily discernable. As long as the guidelines are followed, NASA will not return these proposals without review. </a:t>
            </a:r>
          </a:p>
          <a:p>
            <a:endParaRPr lang="en-US" sz="2200"/>
          </a:p>
        </p:txBody>
      </p:sp>
      <p:sp>
        <p:nvSpPr>
          <p:cNvPr id="8" name="Title 1">
            <a:extLst>
              <a:ext uri="{FF2B5EF4-FFF2-40B4-BE49-F238E27FC236}">
                <a16:creationId xmlns:a16="http://schemas.microsoft.com/office/drawing/2014/main" id="{E42DF0BA-A1F4-6344-B911-D57EEFB3C0F2}"/>
              </a:ext>
            </a:extLst>
          </p:cNvPr>
          <p:cNvSpPr txBox="1">
            <a:spLocks/>
          </p:cNvSpPr>
          <p:nvPr/>
        </p:nvSpPr>
        <p:spPr>
          <a:xfrm>
            <a:off x="3166622" y="331086"/>
            <a:ext cx="9025378" cy="6463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400"/>
              <a:t>Return without Review for </a:t>
            </a:r>
            <a:r>
              <a:rPr lang="en-US" sz="2400" err="1"/>
              <a:t>Unanonymized</a:t>
            </a:r>
            <a:r>
              <a:rPr lang="en-US" sz="2400"/>
              <a:t> Proposals</a:t>
            </a:r>
          </a:p>
        </p:txBody>
      </p:sp>
    </p:spTree>
    <p:extLst>
      <p:ext uri="{BB962C8B-B14F-4D97-AF65-F5344CB8AC3E}">
        <p14:creationId xmlns:p14="http://schemas.microsoft.com/office/powerpoint/2010/main" val="412504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5250D-7DC7-1847-A01E-B2F17ED670CC}"/>
              </a:ext>
            </a:extLst>
          </p:cNvPr>
          <p:cNvSpPr>
            <a:spLocks noGrp="1"/>
          </p:cNvSpPr>
          <p:nvPr>
            <p:ph type="title"/>
          </p:nvPr>
        </p:nvSpPr>
        <p:spPr>
          <a:xfrm>
            <a:off x="2209800" y="1326659"/>
            <a:ext cx="7772400" cy="1325563"/>
          </a:xfrm>
        </p:spPr>
        <p:txBody>
          <a:bodyPr/>
          <a:lstStyle/>
          <a:p>
            <a:pPr algn="ctr"/>
            <a:r>
              <a:rPr lang="en-US"/>
              <a:t>Questions?</a:t>
            </a:r>
          </a:p>
        </p:txBody>
      </p:sp>
      <p:sp>
        <p:nvSpPr>
          <p:cNvPr id="3" name="Content Placeholder 2">
            <a:extLst>
              <a:ext uri="{FF2B5EF4-FFF2-40B4-BE49-F238E27FC236}">
                <a16:creationId xmlns:a16="http://schemas.microsoft.com/office/drawing/2014/main" id="{8FDB5216-DEDF-3C48-A9AE-7BCA3B0341C6}"/>
              </a:ext>
            </a:extLst>
          </p:cNvPr>
          <p:cNvSpPr>
            <a:spLocks noGrp="1"/>
          </p:cNvSpPr>
          <p:nvPr>
            <p:ph idx="1"/>
          </p:nvPr>
        </p:nvSpPr>
        <p:spPr>
          <a:xfrm>
            <a:off x="1662652" y="2652222"/>
            <a:ext cx="8866695" cy="4351338"/>
          </a:xfrm>
        </p:spPr>
        <p:txBody>
          <a:bodyPr/>
          <a:lstStyle/>
          <a:p>
            <a:pPr marL="0" indent="0" algn="ctr">
              <a:buNone/>
            </a:pPr>
            <a:endParaRPr lang="en-US"/>
          </a:p>
        </p:txBody>
      </p:sp>
      <p:sp>
        <p:nvSpPr>
          <p:cNvPr id="4" name="Date Placeholder 3">
            <a:extLst>
              <a:ext uri="{FF2B5EF4-FFF2-40B4-BE49-F238E27FC236}">
                <a16:creationId xmlns:a16="http://schemas.microsoft.com/office/drawing/2014/main" id="{47C7BEB5-43E3-BF4A-9D4B-1D6FFEF12D51}"/>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97FBBFAA-BCBC-A848-A7DE-458A7949D6BB}"/>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F54297AE-02AF-114C-BF1E-9A60D06004DB}"/>
              </a:ext>
            </a:extLst>
          </p:cNvPr>
          <p:cNvSpPr>
            <a:spLocks noGrp="1"/>
          </p:cNvSpPr>
          <p:nvPr>
            <p:ph type="sldNum" sz="quarter" idx="12"/>
          </p:nvPr>
        </p:nvSpPr>
        <p:spPr/>
        <p:txBody>
          <a:bodyPr/>
          <a:lstStyle/>
          <a:p>
            <a:fld id="{4A469C36-4982-3749-BA68-86A8BEF15E53}" type="slidenum">
              <a:rPr lang="en-US" smtClean="0"/>
              <a:pPr/>
              <a:t>38</a:t>
            </a:fld>
            <a:endParaRPr lang="en-US"/>
          </a:p>
        </p:txBody>
      </p:sp>
    </p:spTree>
    <p:extLst>
      <p:ext uri="{BB962C8B-B14F-4D97-AF65-F5344CB8AC3E}">
        <p14:creationId xmlns:p14="http://schemas.microsoft.com/office/powerpoint/2010/main" val="382568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D3508-C395-AE4C-BB93-F1863767EE8D}"/>
              </a:ext>
            </a:extLst>
          </p:cNvPr>
          <p:cNvSpPr>
            <a:spLocks noGrp="1"/>
          </p:cNvSpPr>
          <p:nvPr>
            <p:ph type="title"/>
          </p:nvPr>
        </p:nvSpPr>
        <p:spPr/>
        <p:txBody>
          <a:bodyPr/>
          <a:lstStyle/>
          <a:p>
            <a:r>
              <a:rPr lang="en-US"/>
              <a:t>Overview</a:t>
            </a:r>
          </a:p>
        </p:txBody>
      </p:sp>
      <p:sp>
        <p:nvSpPr>
          <p:cNvPr id="3" name="Content Placeholder 2">
            <a:extLst>
              <a:ext uri="{FF2B5EF4-FFF2-40B4-BE49-F238E27FC236}">
                <a16:creationId xmlns:a16="http://schemas.microsoft.com/office/drawing/2014/main" id="{BD7D9176-9B89-B940-9EA5-A6F3ACBF5028}"/>
              </a:ext>
            </a:extLst>
          </p:cNvPr>
          <p:cNvSpPr>
            <a:spLocks noGrp="1"/>
          </p:cNvSpPr>
          <p:nvPr>
            <p:ph idx="1"/>
          </p:nvPr>
        </p:nvSpPr>
        <p:spPr>
          <a:xfrm>
            <a:off x="1451728" y="1825625"/>
            <a:ext cx="9902071" cy="4351338"/>
          </a:xfrm>
        </p:spPr>
        <p:txBody>
          <a:bodyPr/>
          <a:lstStyle/>
          <a:p>
            <a:pPr marL="514350" indent="-514350">
              <a:buFont typeface="+mj-lt"/>
              <a:buAutoNum type="arabicPeriod"/>
            </a:pPr>
            <a:r>
              <a:rPr lang="en-US"/>
              <a:t>Which programs are converting to dual-anonymous peer review (DAPR)?</a:t>
            </a:r>
          </a:p>
          <a:p>
            <a:pPr marL="514350" indent="-514350">
              <a:buFont typeface="+mj-lt"/>
              <a:buAutoNum type="arabicPeriod"/>
            </a:pPr>
            <a:r>
              <a:rPr lang="en-US"/>
              <a:t>Motivation for Dual-Anonymous Peer Review in SMD</a:t>
            </a:r>
          </a:p>
          <a:p>
            <a:pPr marL="514350" indent="-514350">
              <a:buFont typeface="+mj-lt"/>
              <a:buAutoNum type="arabicPeriod"/>
            </a:pPr>
            <a:r>
              <a:rPr lang="en-US"/>
              <a:t>What is Dual-Anonymous Peer Review?</a:t>
            </a:r>
          </a:p>
          <a:p>
            <a:pPr marL="514350" indent="-514350">
              <a:buFont typeface="+mj-lt"/>
              <a:buAutoNum type="arabicPeriod"/>
            </a:pPr>
            <a:r>
              <a:rPr lang="en-US"/>
              <a:t>How do I make my proposal compliant?</a:t>
            </a:r>
          </a:p>
          <a:p>
            <a:pPr marL="514350" indent="-514350">
              <a:buFont typeface="+mj-lt"/>
              <a:buAutoNum type="arabicPeriod"/>
            </a:pPr>
            <a:r>
              <a:rPr lang="en-US"/>
              <a:t>How is my proposal going to be reviewed?</a:t>
            </a:r>
          </a:p>
          <a:p>
            <a:pPr marL="514350" indent="-514350">
              <a:buFont typeface="+mj-lt"/>
              <a:buAutoNum type="arabicPeriod"/>
            </a:pPr>
            <a:endParaRPr lang="en-US"/>
          </a:p>
          <a:p>
            <a:pPr marL="514350" indent="-514350">
              <a:buFont typeface="+mj-lt"/>
              <a:buAutoNum type="arabicPeriod"/>
            </a:pPr>
            <a:endParaRPr lang="en-US"/>
          </a:p>
          <a:p>
            <a:pPr marL="514350" indent="-514350">
              <a:buFont typeface="+mj-lt"/>
              <a:buAutoNum type="arabicPeriod"/>
            </a:pPr>
            <a:endParaRPr lang="en-US"/>
          </a:p>
        </p:txBody>
      </p:sp>
      <p:sp>
        <p:nvSpPr>
          <p:cNvPr id="4" name="Date Placeholder 3">
            <a:extLst>
              <a:ext uri="{FF2B5EF4-FFF2-40B4-BE49-F238E27FC236}">
                <a16:creationId xmlns:a16="http://schemas.microsoft.com/office/drawing/2014/main" id="{F4D09202-268D-A94B-B894-79DA5D68943F}"/>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C3C9B9E8-BC54-D241-94C8-DAD491D86C17}"/>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A665DCBF-D316-4A42-ABCB-34CABB12342A}"/>
              </a:ext>
            </a:extLst>
          </p:cNvPr>
          <p:cNvSpPr>
            <a:spLocks noGrp="1"/>
          </p:cNvSpPr>
          <p:nvPr>
            <p:ph type="sldNum" sz="quarter" idx="12"/>
          </p:nvPr>
        </p:nvSpPr>
        <p:spPr/>
        <p:txBody>
          <a:bodyPr/>
          <a:lstStyle/>
          <a:p>
            <a:fld id="{4A469C36-4982-3749-BA68-86A8BEF15E53}" type="slidenum">
              <a:rPr lang="en-US" smtClean="0"/>
              <a:pPr/>
              <a:t>4</a:t>
            </a:fld>
            <a:endParaRPr lang="en-US"/>
          </a:p>
        </p:txBody>
      </p:sp>
    </p:spTree>
    <p:extLst>
      <p:ext uri="{BB962C8B-B14F-4D97-AF65-F5344CB8AC3E}">
        <p14:creationId xmlns:p14="http://schemas.microsoft.com/office/powerpoint/2010/main" val="96465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FEA9F-3A9A-B74A-996B-B451AB78141A}"/>
              </a:ext>
            </a:extLst>
          </p:cNvPr>
          <p:cNvSpPr>
            <a:spLocks noGrp="1"/>
          </p:cNvSpPr>
          <p:nvPr>
            <p:ph type="title"/>
          </p:nvPr>
        </p:nvSpPr>
        <p:spPr>
          <a:xfrm>
            <a:off x="1461155" y="2542717"/>
            <a:ext cx="10100035" cy="1325563"/>
          </a:xfrm>
        </p:spPr>
        <p:txBody>
          <a:bodyPr/>
          <a:lstStyle/>
          <a:p>
            <a:pPr algn="ctr"/>
            <a:r>
              <a:rPr lang="en-US"/>
              <a:t>Which NASA SMD Programs are Converting to DAPR?</a:t>
            </a:r>
          </a:p>
        </p:txBody>
      </p:sp>
      <p:sp>
        <p:nvSpPr>
          <p:cNvPr id="4" name="Date Placeholder 3">
            <a:extLst>
              <a:ext uri="{FF2B5EF4-FFF2-40B4-BE49-F238E27FC236}">
                <a16:creationId xmlns:a16="http://schemas.microsoft.com/office/drawing/2014/main" id="{2F4E08EB-3DE2-F641-A5D5-6F02A3E37E92}"/>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7FED2861-A019-9B4C-B682-BD665BACA8B4}"/>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29009940-F87E-B545-96A2-5F9E0CC00434}"/>
              </a:ext>
            </a:extLst>
          </p:cNvPr>
          <p:cNvSpPr>
            <a:spLocks noGrp="1"/>
          </p:cNvSpPr>
          <p:nvPr>
            <p:ph type="sldNum" sz="quarter" idx="12"/>
          </p:nvPr>
        </p:nvSpPr>
        <p:spPr/>
        <p:txBody>
          <a:bodyPr/>
          <a:lstStyle/>
          <a:p>
            <a:fld id="{4A469C36-4982-3749-BA68-86A8BEF15E53}" type="slidenum">
              <a:rPr lang="en-US" smtClean="0"/>
              <a:pPr/>
              <a:t>5</a:t>
            </a:fld>
            <a:endParaRPr lang="en-US"/>
          </a:p>
        </p:txBody>
      </p:sp>
    </p:spTree>
    <p:extLst>
      <p:ext uri="{BB962C8B-B14F-4D97-AF65-F5344CB8AC3E}">
        <p14:creationId xmlns:p14="http://schemas.microsoft.com/office/powerpoint/2010/main" val="175217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5A20A-5BA5-E242-8EDC-E6A2CC031356}"/>
              </a:ext>
            </a:extLst>
          </p:cNvPr>
          <p:cNvSpPr>
            <a:spLocks noGrp="1"/>
          </p:cNvSpPr>
          <p:nvPr>
            <p:ph type="title"/>
          </p:nvPr>
        </p:nvSpPr>
        <p:spPr>
          <a:xfrm>
            <a:off x="2527989" y="25761"/>
            <a:ext cx="10515600" cy="1325563"/>
          </a:xfrm>
        </p:spPr>
        <p:txBody>
          <a:bodyPr>
            <a:normAutofit/>
          </a:bodyPr>
          <a:lstStyle/>
          <a:p>
            <a:r>
              <a:rPr lang="en-US" sz="3600"/>
              <a:t>2022 Dual-Anonymous Programs</a:t>
            </a:r>
          </a:p>
        </p:txBody>
      </p:sp>
      <p:sp>
        <p:nvSpPr>
          <p:cNvPr id="3" name="Content Placeholder 2">
            <a:extLst>
              <a:ext uri="{FF2B5EF4-FFF2-40B4-BE49-F238E27FC236}">
                <a16:creationId xmlns:a16="http://schemas.microsoft.com/office/drawing/2014/main" id="{7D1692A3-17D8-8843-9C82-179DC464FDF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6CB59541-EE8C-0C4C-BA2C-CC0004FDBE29}"/>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54B8B7DC-A27B-264B-B5E3-215612DAF5AC}"/>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1ED27083-C4C5-674E-8B1C-AE5EF2D7C13E}"/>
              </a:ext>
            </a:extLst>
          </p:cNvPr>
          <p:cNvSpPr>
            <a:spLocks noGrp="1"/>
          </p:cNvSpPr>
          <p:nvPr>
            <p:ph type="sldNum" sz="quarter" idx="12"/>
          </p:nvPr>
        </p:nvSpPr>
        <p:spPr/>
        <p:txBody>
          <a:bodyPr/>
          <a:lstStyle/>
          <a:p>
            <a:fld id="{4A469C36-4982-3749-BA68-86A8BEF15E53}" type="slidenum">
              <a:rPr lang="en-US" smtClean="0"/>
              <a:pPr/>
              <a:t>6</a:t>
            </a:fld>
            <a:endParaRPr lang="en-US"/>
          </a:p>
        </p:txBody>
      </p:sp>
      <p:sp>
        <p:nvSpPr>
          <p:cNvPr id="7" name="Rectangle 6">
            <a:extLst>
              <a:ext uri="{FF2B5EF4-FFF2-40B4-BE49-F238E27FC236}">
                <a16:creationId xmlns:a16="http://schemas.microsoft.com/office/drawing/2014/main" id="{0A0E5D4E-B20E-2441-9CF2-A88151C29036}"/>
              </a:ext>
            </a:extLst>
          </p:cNvPr>
          <p:cNvSpPr/>
          <p:nvPr/>
        </p:nvSpPr>
        <p:spPr>
          <a:xfrm>
            <a:off x="1136821" y="1260388"/>
            <a:ext cx="1964725" cy="4819136"/>
          </a:xfrm>
          <a:prstGeom prst="rect">
            <a:avLst/>
          </a:prstGeom>
          <a:solidFill>
            <a:srgbClr val="506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531D8D-51FE-5249-9089-66E425FB7638}"/>
              </a:ext>
            </a:extLst>
          </p:cNvPr>
          <p:cNvSpPr/>
          <p:nvPr/>
        </p:nvSpPr>
        <p:spPr>
          <a:xfrm>
            <a:off x="3101546" y="1260388"/>
            <a:ext cx="1964725" cy="4819136"/>
          </a:xfrm>
          <a:prstGeom prst="rect">
            <a:avLst/>
          </a:prstGeom>
          <a:solidFill>
            <a:srgbClr val="067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087DF0F-33B7-3247-A74D-CB9B8084A35D}"/>
              </a:ext>
            </a:extLst>
          </p:cNvPr>
          <p:cNvSpPr/>
          <p:nvPr/>
        </p:nvSpPr>
        <p:spPr>
          <a:xfrm>
            <a:off x="5066271" y="1260388"/>
            <a:ext cx="1964725" cy="4819136"/>
          </a:xfrm>
          <a:prstGeom prst="rect">
            <a:avLst/>
          </a:prstGeom>
          <a:solidFill>
            <a:srgbClr val="06A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3E89E98-31D3-FF46-8160-4B17B07CF10E}"/>
              </a:ext>
            </a:extLst>
          </p:cNvPr>
          <p:cNvSpPr/>
          <p:nvPr/>
        </p:nvSpPr>
        <p:spPr>
          <a:xfrm>
            <a:off x="7030996" y="1260388"/>
            <a:ext cx="1964725" cy="4819136"/>
          </a:xfrm>
          <a:prstGeom prst="rect">
            <a:avLst/>
          </a:prstGeom>
          <a:solidFill>
            <a:srgbClr val="90C3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96E8393-EF2E-9346-9DF1-7C6DCD7F0CDB}"/>
              </a:ext>
            </a:extLst>
          </p:cNvPr>
          <p:cNvSpPr/>
          <p:nvPr/>
        </p:nvSpPr>
        <p:spPr>
          <a:xfrm>
            <a:off x="8995721" y="1260387"/>
            <a:ext cx="1964725" cy="4819136"/>
          </a:xfrm>
          <a:prstGeom prst="rect">
            <a:avLst/>
          </a:prstGeom>
          <a:solidFill>
            <a:srgbClr val="FB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C4B4F12-7673-AC47-9D5B-208EF450402F}"/>
              </a:ext>
            </a:extLst>
          </p:cNvPr>
          <p:cNvSpPr txBox="1"/>
          <p:nvPr/>
        </p:nvSpPr>
        <p:spPr>
          <a:xfrm>
            <a:off x="1231554" y="1359241"/>
            <a:ext cx="1869991" cy="3670236"/>
          </a:xfrm>
          <a:prstGeom prst="rect">
            <a:avLst/>
          </a:prstGeom>
          <a:noFill/>
        </p:spPr>
        <p:txBody>
          <a:bodyPr wrap="square" rtlCol="0">
            <a:spAutoFit/>
          </a:bodyPr>
          <a:lstStyle/>
          <a:p>
            <a:r>
              <a:rPr lang="en-US" sz="1500" b="1">
                <a:solidFill>
                  <a:schemeClr val="bg1"/>
                </a:solidFill>
              </a:rPr>
              <a:t>GO/GI:</a:t>
            </a:r>
          </a:p>
          <a:p>
            <a:pPr marL="285750" indent="-285750">
              <a:buFont typeface="Arial" panose="020B0604020202020204" pitchFamily="34" charset="0"/>
              <a:buChar char="•"/>
            </a:pPr>
            <a:r>
              <a:rPr lang="en-US" sz="1500">
                <a:solidFill>
                  <a:schemeClr val="bg1"/>
                </a:solidFill>
              </a:rPr>
              <a:t>Chandra</a:t>
            </a:r>
          </a:p>
          <a:p>
            <a:pPr marL="285750" indent="-285750">
              <a:buFont typeface="Arial" panose="020B0604020202020204" pitchFamily="34" charset="0"/>
              <a:buChar char="•"/>
            </a:pPr>
            <a:r>
              <a:rPr lang="en-US" sz="1500">
                <a:solidFill>
                  <a:schemeClr val="bg1"/>
                </a:solidFill>
              </a:rPr>
              <a:t>Fermi</a:t>
            </a:r>
          </a:p>
          <a:p>
            <a:pPr marL="285750" indent="-285750">
              <a:buFont typeface="Arial" panose="020B0604020202020204" pitchFamily="34" charset="0"/>
              <a:buChar char="•"/>
            </a:pPr>
            <a:r>
              <a:rPr lang="en-US" sz="1500">
                <a:solidFill>
                  <a:schemeClr val="bg1"/>
                </a:solidFill>
              </a:rPr>
              <a:t>Hubble</a:t>
            </a:r>
          </a:p>
          <a:p>
            <a:pPr marL="285750" indent="-285750">
              <a:buFont typeface="Arial" panose="020B0604020202020204" pitchFamily="34" charset="0"/>
              <a:buChar char="•"/>
            </a:pPr>
            <a:r>
              <a:rPr lang="en-US" sz="1500">
                <a:solidFill>
                  <a:schemeClr val="bg1"/>
                </a:solidFill>
              </a:rPr>
              <a:t>NICER</a:t>
            </a:r>
          </a:p>
          <a:p>
            <a:pPr marL="285750" indent="-285750">
              <a:buFont typeface="Arial" panose="020B0604020202020204" pitchFamily="34" charset="0"/>
              <a:buChar char="•"/>
            </a:pPr>
            <a:r>
              <a:rPr lang="en-US" sz="1500" err="1">
                <a:solidFill>
                  <a:schemeClr val="bg1"/>
                </a:solidFill>
              </a:rPr>
              <a:t>NuSTAR</a:t>
            </a:r>
            <a:endParaRPr lang="en-US" sz="1500">
              <a:solidFill>
                <a:schemeClr val="bg1"/>
              </a:solidFill>
            </a:endParaRPr>
          </a:p>
          <a:p>
            <a:pPr marL="285750" indent="-285750">
              <a:buFont typeface="Arial" panose="020B0604020202020204" pitchFamily="34" charset="0"/>
              <a:buChar char="•"/>
            </a:pPr>
            <a:r>
              <a:rPr lang="en-US" sz="1500">
                <a:solidFill>
                  <a:schemeClr val="bg1"/>
                </a:solidFill>
              </a:rPr>
              <a:t>SOFIA</a:t>
            </a:r>
          </a:p>
          <a:p>
            <a:pPr marL="285750" indent="-285750">
              <a:buFont typeface="Arial" panose="020B0604020202020204" pitchFamily="34" charset="0"/>
              <a:buChar char="•"/>
            </a:pPr>
            <a:r>
              <a:rPr lang="en-US" sz="1500">
                <a:solidFill>
                  <a:schemeClr val="bg1"/>
                </a:solidFill>
              </a:rPr>
              <a:t>Swift</a:t>
            </a:r>
          </a:p>
          <a:p>
            <a:pPr marL="285750" indent="-285750">
              <a:buFont typeface="Arial" panose="020B0604020202020204" pitchFamily="34" charset="0"/>
              <a:buChar char="•"/>
            </a:pPr>
            <a:r>
              <a:rPr lang="en-US" sz="1500">
                <a:solidFill>
                  <a:schemeClr val="bg1"/>
                </a:solidFill>
              </a:rPr>
              <a:t>TESS</a:t>
            </a:r>
          </a:p>
          <a:p>
            <a:pPr marL="285750" indent="-285750">
              <a:buFont typeface="Arial" panose="020B0604020202020204" pitchFamily="34" charset="0"/>
              <a:buChar char="•"/>
            </a:pPr>
            <a:r>
              <a:rPr lang="en-US" sz="1500">
                <a:solidFill>
                  <a:schemeClr val="bg1"/>
                </a:solidFill>
              </a:rPr>
              <a:t>Webb</a:t>
            </a:r>
          </a:p>
          <a:p>
            <a:pPr marL="285750" indent="-285750">
              <a:buFont typeface="Arial" panose="020B0604020202020204" pitchFamily="34" charset="0"/>
              <a:buChar char="•"/>
            </a:pPr>
            <a:endParaRPr lang="en-US" sz="1500">
              <a:solidFill>
                <a:schemeClr val="bg1"/>
              </a:solidFill>
            </a:endParaRPr>
          </a:p>
          <a:p>
            <a:r>
              <a:rPr lang="en-US" sz="1500" b="1">
                <a:solidFill>
                  <a:schemeClr val="bg1"/>
                </a:solidFill>
              </a:rPr>
              <a:t>ROSES:</a:t>
            </a:r>
          </a:p>
          <a:p>
            <a:pPr marL="285750" indent="-285750">
              <a:buFont typeface="Arial" panose="020B0604020202020204" pitchFamily="34" charset="0"/>
              <a:buChar char="•"/>
            </a:pPr>
            <a:r>
              <a:rPr lang="en-US" sz="1500">
                <a:solidFill>
                  <a:schemeClr val="bg1"/>
                </a:solidFill>
              </a:rPr>
              <a:t>ADAP</a:t>
            </a:r>
          </a:p>
          <a:p>
            <a:pPr marL="285750" indent="-285750">
              <a:buFont typeface="Arial" panose="020B0604020202020204" pitchFamily="34" charset="0"/>
              <a:buChar char="•"/>
            </a:pPr>
            <a:r>
              <a:rPr lang="en-US" sz="1500">
                <a:solidFill>
                  <a:schemeClr val="bg1"/>
                </a:solidFill>
              </a:rPr>
              <a:t>ATP</a:t>
            </a:r>
          </a:p>
          <a:p>
            <a:pPr marL="285750" indent="-285750">
              <a:buFont typeface="Arial" panose="020B0604020202020204" pitchFamily="34" charset="0"/>
              <a:buChar char="•"/>
            </a:pPr>
            <a:r>
              <a:rPr lang="en-US" sz="1500">
                <a:solidFill>
                  <a:schemeClr val="bg1"/>
                </a:solidFill>
              </a:rPr>
              <a:t>XRISM Guest</a:t>
            </a:r>
          </a:p>
        </p:txBody>
      </p:sp>
      <p:cxnSp>
        <p:nvCxnSpPr>
          <p:cNvPr id="13" name="Straight Connector 12">
            <a:extLst>
              <a:ext uri="{FF2B5EF4-FFF2-40B4-BE49-F238E27FC236}">
                <a16:creationId xmlns:a16="http://schemas.microsoft.com/office/drawing/2014/main" id="{6117B912-553A-344E-B5F4-975F389642CD}"/>
              </a:ext>
            </a:extLst>
          </p:cNvPr>
          <p:cNvCxnSpPr/>
          <p:nvPr/>
        </p:nvCxnSpPr>
        <p:spPr>
          <a:xfrm>
            <a:off x="1160506" y="5263975"/>
            <a:ext cx="987098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A325CEAF-0660-6948-9E13-7B212F9A0380}"/>
              </a:ext>
            </a:extLst>
          </p:cNvPr>
          <p:cNvGrpSpPr/>
          <p:nvPr/>
        </p:nvGrpSpPr>
        <p:grpSpPr>
          <a:xfrm>
            <a:off x="1791732" y="4984712"/>
            <a:ext cx="556054" cy="556054"/>
            <a:chOff x="1791732" y="5083568"/>
            <a:chExt cx="556054" cy="556054"/>
          </a:xfrm>
        </p:grpSpPr>
        <p:sp>
          <p:nvSpPr>
            <p:cNvPr id="15" name="Oval 14">
              <a:extLst>
                <a:ext uri="{FF2B5EF4-FFF2-40B4-BE49-F238E27FC236}">
                  <a16:creationId xmlns:a16="http://schemas.microsoft.com/office/drawing/2014/main" id="{5DA08F76-BEF6-7042-AA92-54923E88D409}"/>
                </a:ext>
              </a:extLst>
            </p:cNvPr>
            <p:cNvSpPr/>
            <p:nvPr/>
          </p:nvSpPr>
          <p:spPr>
            <a:xfrm>
              <a:off x="1888523" y="5182627"/>
              <a:ext cx="360407" cy="3604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3DC4789-862F-1C41-9360-DB8E778F4FD4}"/>
                </a:ext>
              </a:extLst>
            </p:cNvPr>
            <p:cNvSpPr/>
            <p:nvPr/>
          </p:nvSpPr>
          <p:spPr>
            <a:xfrm>
              <a:off x="1791732" y="5083568"/>
              <a:ext cx="556054" cy="5560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3000CD8C-D673-E64E-86ED-367B6C0EC054}"/>
              </a:ext>
            </a:extLst>
          </p:cNvPr>
          <p:cNvGrpSpPr/>
          <p:nvPr/>
        </p:nvGrpSpPr>
        <p:grpSpPr>
          <a:xfrm>
            <a:off x="3805881" y="4984712"/>
            <a:ext cx="556054" cy="556054"/>
            <a:chOff x="1791732" y="5083568"/>
            <a:chExt cx="556054" cy="556054"/>
          </a:xfrm>
        </p:grpSpPr>
        <p:sp>
          <p:nvSpPr>
            <p:cNvPr id="18" name="Oval 17">
              <a:extLst>
                <a:ext uri="{FF2B5EF4-FFF2-40B4-BE49-F238E27FC236}">
                  <a16:creationId xmlns:a16="http://schemas.microsoft.com/office/drawing/2014/main" id="{4A84775C-5C2B-9141-9F1C-53B06C78F624}"/>
                </a:ext>
              </a:extLst>
            </p:cNvPr>
            <p:cNvSpPr/>
            <p:nvPr/>
          </p:nvSpPr>
          <p:spPr>
            <a:xfrm>
              <a:off x="1888523" y="5182627"/>
              <a:ext cx="360407" cy="3604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12D5F242-82DB-CF4F-9B9D-E58C64508D79}"/>
                </a:ext>
              </a:extLst>
            </p:cNvPr>
            <p:cNvSpPr/>
            <p:nvPr/>
          </p:nvSpPr>
          <p:spPr>
            <a:xfrm>
              <a:off x="1791732" y="5083568"/>
              <a:ext cx="556054" cy="5560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15AE205A-5F42-B649-AE3D-BD7C315120DB}"/>
              </a:ext>
            </a:extLst>
          </p:cNvPr>
          <p:cNvGrpSpPr/>
          <p:nvPr/>
        </p:nvGrpSpPr>
        <p:grpSpPr>
          <a:xfrm>
            <a:off x="5771640" y="4989858"/>
            <a:ext cx="556054" cy="556054"/>
            <a:chOff x="1791732" y="5083568"/>
            <a:chExt cx="556054" cy="556054"/>
          </a:xfrm>
        </p:grpSpPr>
        <p:sp>
          <p:nvSpPr>
            <p:cNvPr id="21" name="Oval 20">
              <a:extLst>
                <a:ext uri="{FF2B5EF4-FFF2-40B4-BE49-F238E27FC236}">
                  <a16:creationId xmlns:a16="http://schemas.microsoft.com/office/drawing/2014/main" id="{1CA69948-639D-8946-8239-5FCB1FFE489F}"/>
                </a:ext>
              </a:extLst>
            </p:cNvPr>
            <p:cNvSpPr/>
            <p:nvPr/>
          </p:nvSpPr>
          <p:spPr>
            <a:xfrm>
              <a:off x="1888523" y="5182627"/>
              <a:ext cx="360407" cy="3604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3C4E61A1-0966-6A43-BA77-D983515654E7}"/>
                </a:ext>
              </a:extLst>
            </p:cNvPr>
            <p:cNvSpPr/>
            <p:nvPr/>
          </p:nvSpPr>
          <p:spPr>
            <a:xfrm>
              <a:off x="1791732" y="5083568"/>
              <a:ext cx="556054" cy="5560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5EDAD8DD-C26E-D543-A349-93331295E846}"/>
              </a:ext>
            </a:extLst>
          </p:cNvPr>
          <p:cNvGrpSpPr/>
          <p:nvPr/>
        </p:nvGrpSpPr>
        <p:grpSpPr>
          <a:xfrm>
            <a:off x="7785789" y="4989858"/>
            <a:ext cx="556054" cy="556054"/>
            <a:chOff x="1791732" y="5083568"/>
            <a:chExt cx="556054" cy="556054"/>
          </a:xfrm>
        </p:grpSpPr>
        <p:sp>
          <p:nvSpPr>
            <p:cNvPr id="24" name="Oval 23">
              <a:extLst>
                <a:ext uri="{FF2B5EF4-FFF2-40B4-BE49-F238E27FC236}">
                  <a16:creationId xmlns:a16="http://schemas.microsoft.com/office/drawing/2014/main" id="{1463667E-A5BB-7743-9355-08E6A421AF94}"/>
                </a:ext>
              </a:extLst>
            </p:cNvPr>
            <p:cNvSpPr/>
            <p:nvPr/>
          </p:nvSpPr>
          <p:spPr>
            <a:xfrm>
              <a:off x="1888523" y="5182627"/>
              <a:ext cx="360407" cy="3604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30F7B2A-36CC-5446-9647-2AC0605DAD70}"/>
                </a:ext>
              </a:extLst>
            </p:cNvPr>
            <p:cNvSpPr/>
            <p:nvPr/>
          </p:nvSpPr>
          <p:spPr>
            <a:xfrm>
              <a:off x="1791732" y="5083568"/>
              <a:ext cx="556054" cy="5560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6ECDA426-32ED-CA4B-99C2-DC17C5BD953C}"/>
              </a:ext>
            </a:extLst>
          </p:cNvPr>
          <p:cNvGrpSpPr/>
          <p:nvPr/>
        </p:nvGrpSpPr>
        <p:grpSpPr>
          <a:xfrm>
            <a:off x="9706751" y="4984712"/>
            <a:ext cx="556054" cy="556054"/>
            <a:chOff x="1791732" y="5083568"/>
            <a:chExt cx="556054" cy="556054"/>
          </a:xfrm>
        </p:grpSpPr>
        <p:sp>
          <p:nvSpPr>
            <p:cNvPr id="27" name="Oval 26">
              <a:extLst>
                <a:ext uri="{FF2B5EF4-FFF2-40B4-BE49-F238E27FC236}">
                  <a16:creationId xmlns:a16="http://schemas.microsoft.com/office/drawing/2014/main" id="{115F53C7-3216-6142-A907-C3DC1A732860}"/>
                </a:ext>
              </a:extLst>
            </p:cNvPr>
            <p:cNvSpPr/>
            <p:nvPr/>
          </p:nvSpPr>
          <p:spPr>
            <a:xfrm>
              <a:off x="1888523" y="5182627"/>
              <a:ext cx="360407" cy="3604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49DDEFB5-214C-9F40-85BB-750E073321F8}"/>
                </a:ext>
              </a:extLst>
            </p:cNvPr>
            <p:cNvSpPr/>
            <p:nvPr/>
          </p:nvSpPr>
          <p:spPr>
            <a:xfrm>
              <a:off x="1791732" y="5083568"/>
              <a:ext cx="556054" cy="5560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0D9CF3D0-57AD-3F4E-8452-9C142091EF06}"/>
              </a:ext>
            </a:extLst>
          </p:cNvPr>
          <p:cNvSpPr txBox="1"/>
          <p:nvPr/>
        </p:nvSpPr>
        <p:spPr>
          <a:xfrm>
            <a:off x="1321338" y="5619236"/>
            <a:ext cx="1492716" cy="369332"/>
          </a:xfrm>
          <a:prstGeom prst="rect">
            <a:avLst/>
          </a:prstGeom>
          <a:noFill/>
        </p:spPr>
        <p:txBody>
          <a:bodyPr wrap="none" rtlCol="0">
            <a:spAutoFit/>
          </a:bodyPr>
          <a:lstStyle/>
          <a:p>
            <a:pPr algn="ctr"/>
            <a:r>
              <a:rPr lang="en-US">
                <a:solidFill>
                  <a:schemeClr val="bg1"/>
                </a:solidFill>
              </a:rPr>
              <a:t>Astrophysics</a:t>
            </a:r>
          </a:p>
        </p:txBody>
      </p:sp>
      <p:sp>
        <p:nvSpPr>
          <p:cNvPr id="30" name="TextBox 29">
            <a:extLst>
              <a:ext uri="{FF2B5EF4-FFF2-40B4-BE49-F238E27FC236}">
                <a16:creationId xmlns:a16="http://schemas.microsoft.com/office/drawing/2014/main" id="{6B2D7263-92FE-3446-857A-5932A0DD888B}"/>
              </a:ext>
            </a:extLst>
          </p:cNvPr>
          <p:cNvSpPr txBox="1"/>
          <p:nvPr/>
        </p:nvSpPr>
        <p:spPr>
          <a:xfrm>
            <a:off x="3273431" y="5619441"/>
            <a:ext cx="1620958" cy="369332"/>
          </a:xfrm>
          <a:prstGeom prst="rect">
            <a:avLst/>
          </a:prstGeom>
          <a:noFill/>
        </p:spPr>
        <p:txBody>
          <a:bodyPr wrap="none" rtlCol="0">
            <a:spAutoFit/>
          </a:bodyPr>
          <a:lstStyle/>
          <a:p>
            <a:pPr algn="ctr"/>
            <a:r>
              <a:rPr lang="en-US">
                <a:solidFill>
                  <a:schemeClr val="bg1"/>
                </a:solidFill>
              </a:rPr>
              <a:t>Earth Science</a:t>
            </a:r>
          </a:p>
        </p:txBody>
      </p:sp>
      <p:sp>
        <p:nvSpPr>
          <p:cNvPr id="31" name="TextBox 30">
            <a:extLst>
              <a:ext uri="{FF2B5EF4-FFF2-40B4-BE49-F238E27FC236}">
                <a16:creationId xmlns:a16="http://schemas.microsoft.com/office/drawing/2014/main" id="{2171E42E-7097-E943-9696-11F08C0D60E4}"/>
              </a:ext>
            </a:extLst>
          </p:cNvPr>
          <p:cNvSpPr txBox="1"/>
          <p:nvPr/>
        </p:nvSpPr>
        <p:spPr>
          <a:xfrm>
            <a:off x="5306631" y="5610174"/>
            <a:ext cx="1479892" cy="369332"/>
          </a:xfrm>
          <a:prstGeom prst="rect">
            <a:avLst/>
          </a:prstGeom>
          <a:noFill/>
        </p:spPr>
        <p:txBody>
          <a:bodyPr wrap="none" rtlCol="0">
            <a:spAutoFit/>
          </a:bodyPr>
          <a:lstStyle/>
          <a:p>
            <a:pPr algn="ctr"/>
            <a:r>
              <a:rPr lang="en-US" err="1">
                <a:solidFill>
                  <a:schemeClr val="bg1"/>
                </a:solidFill>
              </a:rPr>
              <a:t>Heliophysics</a:t>
            </a:r>
            <a:endParaRPr lang="en-US">
              <a:solidFill>
                <a:schemeClr val="bg1"/>
              </a:solidFill>
            </a:endParaRPr>
          </a:p>
        </p:txBody>
      </p:sp>
      <p:sp>
        <p:nvSpPr>
          <p:cNvPr id="32" name="TextBox 31">
            <a:extLst>
              <a:ext uri="{FF2B5EF4-FFF2-40B4-BE49-F238E27FC236}">
                <a16:creationId xmlns:a16="http://schemas.microsoft.com/office/drawing/2014/main" id="{F3B8B317-B117-AD4D-B3AD-D16F5D39BEEE}"/>
              </a:ext>
            </a:extLst>
          </p:cNvPr>
          <p:cNvSpPr txBox="1"/>
          <p:nvPr/>
        </p:nvSpPr>
        <p:spPr>
          <a:xfrm>
            <a:off x="7433716" y="5610379"/>
            <a:ext cx="1159293" cy="369332"/>
          </a:xfrm>
          <a:prstGeom prst="rect">
            <a:avLst/>
          </a:prstGeom>
          <a:noFill/>
        </p:spPr>
        <p:txBody>
          <a:bodyPr wrap="none" rtlCol="0">
            <a:spAutoFit/>
          </a:bodyPr>
          <a:lstStyle/>
          <a:p>
            <a:pPr algn="ctr"/>
            <a:r>
              <a:rPr lang="en-US">
                <a:solidFill>
                  <a:schemeClr val="bg1"/>
                </a:solidFill>
              </a:rPr>
              <a:t>Planetary</a:t>
            </a:r>
          </a:p>
        </p:txBody>
      </p:sp>
      <p:sp>
        <p:nvSpPr>
          <p:cNvPr id="33" name="TextBox 32">
            <a:extLst>
              <a:ext uri="{FF2B5EF4-FFF2-40B4-BE49-F238E27FC236}">
                <a16:creationId xmlns:a16="http://schemas.microsoft.com/office/drawing/2014/main" id="{D8F9322A-D112-6647-8C1A-48375E4CE110}"/>
              </a:ext>
            </a:extLst>
          </p:cNvPr>
          <p:cNvSpPr txBox="1"/>
          <p:nvPr/>
        </p:nvSpPr>
        <p:spPr>
          <a:xfrm>
            <a:off x="9052187" y="5612653"/>
            <a:ext cx="1851790" cy="369332"/>
          </a:xfrm>
          <a:prstGeom prst="rect">
            <a:avLst/>
          </a:prstGeom>
          <a:noFill/>
        </p:spPr>
        <p:txBody>
          <a:bodyPr wrap="none" rtlCol="0">
            <a:spAutoFit/>
          </a:bodyPr>
          <a:lstStyle/>
          <a:p>
            <a:pPr algn="ctr"/>
            <a:r>
              <a:rPr lang="en-US">
                <a:solidFill>
                  <a:schemeClr val="bg1"/>
                </a:solidFill>
              </a:rPr>
              <a:t>Cross-Divisional</a:t>
            </a:r>
          </a:p>
        </p:txBody>
      </p:sp>
      <p:sp>
        <p:nvSpPr>
          <p:cNvPr id="34" name="TextBox 33">
            <a:extLst>
              <a:ext uri="{FF2B5EF4-FFF2-40B4-BE49-F238E27FC236}">
                <a16:creationId xmlns:a16="http://schemas.microsoft.com/office/drawing/2014/main" id="{2F67EAFE-3BD4-1D4D-AEC1-E46133EB5592}"/>
              </a:ext>
            </a:extLst>
          </p:cNvPr>
          <p:cNvSpPr txBox="1"/>
          <p:nvPr/>
        </p:nvSpPr>
        <p:spPr>
          <a:xfrm>
            <a:off x="3127486" y="1354912"/>
            <a:ext cx="1938784" cy="1477328"/>
          </a:xfrm>
          <a:prstGeom prst="rect">
            <a:avLst/>
          </a:prstGeom>
          <a:noFill/>
        </p:spPr>
        <p:txBody>
          <a:bodyPr wrap="square" rtlCol="0">
            <a:spAutoFit/>
          </a:bodyPr>
          <a:lstStyle/>
          <a:p>
            <a:pPr marL="285750" indent="-285750">
              <a:buFont typeface="Arial" panose="020B0604020202020204" pitchFamily="34" charset="0"/>
              <a:buChar char="•"/>
            </a:pPr>
            <a:r>
              <a:rPr lang="en-US" sz="1500">
                <a:solidFill>
                  <a:schemeClr val="bg1"/>
                </a:solidFill>
              </a:rPr>
              <a:t>Aura ST/ACMAP</a:t>
            </a:r>
          </a:p>
          <a:p>
            <a:pPr marL="285750" indent="-285750">
              <a:buFont typeface="Arial" panose="020B0604020202020204" pitchFamily="34" charset="0"/>
              <a:buChar char="•"/>
            </a:pPr>
            <a:r>
              <a:rPr lang="en-US" sz="1500" b="1">
                <a:solidFill>
                  <a:schemeClr val="bg1"/>
                </a:solidFill>
              </a:rPr>
              <a:t>Studies with ICESat-2</a:t>
            </a:r>
          </a:p>
          <a:p>
            <a:pPr marL="285750" indent="-285750">
              <a:buFont typeface="Arial" panose="020B0604020202020204" pitchFamily="34" charset="0"/>
              <a:buChar char="•"/>
            </a:pPr>
            <a:r>
              <a:rPr lang="en-US" sz="1500">
                <a:solidFill>
                  <a:schemeClr val="bg1"/>
                </a:solidFill>
              </a:rPr>
              <a:t>US Participating Investigators Program</a:t>
            </a:r>
          </a:p>
        </p:txBody>
      </p:sp>
      <p:sp>
        <p:nvSpPr>
          <p:cNvPr id="35" name="TextBox 34">
            <a:extLst>
              <a:ext uri="{FF2B5EF4-FFF2-40B4-BE49-F238E27FC236}">
                <a16:creationId xmlns:a16="http://schemas.microsoft.com/office/drawing/2014/main" id="{AD7B47E9-39A9-0541-A299-E84733B3B938}"/>
              </a:ext>
            </a:extLst>
          </p:cNvPr>
          <p:cNvSpPr txBox="1"/>
          <p:nvPr/>
        </p:nvSpPr>
        <p:spPr>
          <a:xfrm>
            <a:off x="5090986" y="1362114"/>
            <a:ext cx="1964724" cy="784830"/>
          </a:xfrm>
          <a:prstGeom prst="rect">
            <a:avLst/>
          </a:prstGeom>
          <a:noFill/>
        </p:spPr>
        <p:txBody>
          <a:bodyPr wrap="square" rtlCol="0">
            <a:spAutoFit/>
          </a:bodyPr>
          <a:lstStyle/>
          <a:p>
            <a:pPr marL="285750" indent="-285750">
              <a:buFont typeface="Arial" panose="020B0604020202020204" pitchFamily="34" charset="0"/>
              <a:buChar char="•"/>
            </a:pPr>
            <a:r>
              <a:rPr lang="en-US" sz="1500">
                <a:solidFill>
                  <a:schemeClr val="bg1"/>
                </a:solidFill>
              </a:rPr>
              <a:t>Guest Investigator-Open</a:t>
            </a:r>
          </a:p>
          <a:p>
            <a:pPr marL="285750" indent="-285750">
              <a:buFont typeface="Arial" panose="020B0604020202020204" pitchFamily="34" charset="0"/>
              <a:buChar char="•"/>
            </a:pPr>
            <a:r>
              <a:rPr lang="en-US" sz="1500">
                <a:solidFill>
                  <a:schemeClr val="bg1"/>
                </a:solidFill>
              </a:rPr>
              <a:t>AI/ML Data</a:t>
            </a:r>
          </a:p>
        </p:txBody>
      </p:sp>
      <p:sp>
        <p:nvSpPr>
          <p:cNvPr id="36" name="TextBox 35">
            <a:extLst>
              <a:ext uri="{FF2B5EF4-FFF2-40B4-BE49-F238E27FC236}">
                <a16:creationId xmlns:a16="http://schemas.microsoft.com/office/drawing/2014/main" id="{FA471159-C983-E643-AB5D-4FC13109A7C4}"/>
              </a:ext>
            </a:extLst>
          </p:cNvPr>
          <p:cNvSpPr txBox="1"/>
          <p:nvPr/>
        </p:nvSpPr>
        <p:spPr>
          <a:xfrm>
            <a:off x="7129849" y="1357785"/>
            <a:ext cx="1964725" cy="1708160"/>
          </a:xfrm>
          <a:prstGeom prst="rect">
            <a:avLst/>
          </a:prstGeom>
          <a:noFill/>
        </p:spPr>
        <p:txBody>
          <a:bodyPr wrap="square" rtlCol="0">
            <a:spAutoFit/>
          </a:bodyPr>
          <a:lstStyle/>
          <a:p>
            <a:pPr marL="285750" indent="-285750">
              <a:buFont typeface="Arial" panose="020B0604020202020204" pitchFamily="34" charset="0"/>
              <a:buChar char="•"/>
            </a:pPr>
            <a:r>
              <a:rPr lang="en-US" sz="1500">
                <a:solidFill>
                  <a:schemeClr val="bg1"/>
                </a:solidFill>
              </a:rPr>
              <a:t>Cassini DAP</a:t>
            </a:r>
          </a:p>
          <a:p>
            <a:pPr marL="285750" indent="-285750">
              <a:buFont typeface="Arial" panose="020B0604020202020204" pitchFamily="34" charset="0"/>
              <a:buChar char="•"/>
            </a:pPr>
            <a:r>
              <a:rPr lang="en-US" sz="1500">
                <a:solidFill>
                  <a:schemeClr val="bg1"/>
                </a:solidFill>
              </a:rPr>
              <a:t>Discovery DAP</a:t>
            </a:r>
          </a:p>
          <a:p>
            <a:pPr marL="285750" indent="-285750">
              <a:buFont typeface="Arial" panose="020B0604020202020204" pitchFamily="34" charset="0"/>
              <a:buChar char="•"/>
            </a:pPr>
            <a:r>
              <a:rPr lang="en-US" sz="1500">
                <a:solidFill>
                  <a:schemeClr val="bg1"/>
                </a:solidFill>
              </a:rPr>
              <a:t>Lunar DAP</a:t>
            </a:r>
          </a:p>
          <a:p>
            <a:pPr marL="285750" indent="-285750">
              <a:buFont typeface="Arial" panose="020B0604020202020204" pitchFamily="34" charset="0"/>
              <a:buChar char="•"/>
            </a:pPr>
            <a:r>
              <a:rPr lang="en-US" sz="1500">
                <a:solidFill>
                  <a:schemeClr val="bg1"/>
                </a:solidFill>
              </a:rPr>
              <a:t>Mars DAP</a:t>
            </a:r>
          </a:p>
          <a:p>
            <a:pPr marL="285750" indent="-285750">
              <a:buFont typeface="Arial" panose="020B0604020202020204" pitchFamily="34" charset="0"/>
              <a:buChar char="•"/>
            </a:pPr>
            <a:r>
              <a:rPr lang="en-US" sz="1500">
                <a:solidFill>
                  <a:schemeClr val="bg1"/>
                </a:solidFill>
              </a:rPr>
              <a:t>New Frontiers DAP</a:t>
            </a:r>
          </a:p>
          <a:p>
            <a:pPr marL="285750" indent="-285750">
              <a:buFont typeface="Arial" panose="020B0604020202020204" pitchFamily="34" charset="0"/>
              <a:buChar char="•"/>
            </a:pPr>
            <a:endParaRPr lang="en-US" sz="1500">
              <a:solidFill>
                <a:schemeClr val="bg1"/>
              </a:solidFill>
            </a:endParaRPr>
          </a:p>
        </p:txBody>
      </p:sp>
      <p:sp>
        <p:nvSpPr>
          <p:cNvPr id="37" name="TextBox 36">
            <a:extLst>
              <a:ext uri="{FF2B5EF4-FFF2-40B4-BE49-F238E27FC236}">
                <a16:creationId xmlns:a16="http://schemas.microsoft.com/office/drawing/2014/main" id="{52D2B6BD-F0B9-F644-8858-241ACFD06471}"/>
              </a:ext>
            </a:extLst>
          </p:cNvPr>
          <p:cNvSpPr txBox="1"/>
          <p:nvPr/>
        </p:nvSpPr>
        <p:spPr>
          <a:xfrm>
            <a:off x="9094574" y="1354911"/>
            <a:ext cx="1650153" cy="784830"/>
          </a:xfrm>
          <a:prstGeom prst="rect">
            <a:avLst/>
          </a:prstGeom>
          <a:noFill/>
        </p:spPr>
        <p:txBody>
          <a:bodyPr wrap="square" rtlCol="0">
            <a:spAutoFit/>
          </a:bodyPr>
          <a:lstStyle/>
          <a:p>
            <a:pPr marL="285750" indent="-285750">
              <a:buFont typeface="Arial" panose="020B0604020202020204" pitchFamily="34" charset="0"/>
              <a:buChar char="•"/>
            </a:pPr>
            <a:r>
              <a:rPr lang="en-US" sz="1500">
                <a:solidFill>
                  <a:schemeClr val="bg1"/>
                </a:solidFill>
              </a:rPr>
              <a:t>Exoplanets Research Program</a:t>
            </a:r>
          </a:p>
        </p:txBody>
      </p:sp>
    </p:spTree>
    <p:extLst>
      <p:ext uri="{BB962C8B-B14F-4D97-AF65-F5344CB8AC3E}">
        <p14:creationId xmlns:p14="http://schemas.microsoft.com/office/powerpoint/2010/main" val="169772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168F-82A4-2E4C-A33D-F658F42E39CA}"/>
              </a:ext>
            </a:extLst>
          </p:cNvPr>
          <p:cNvSpPr>
            <a:spLocks noGrp="1"/>
          </p:cNvSpPr>
          <p:nvPr>
            <p:ph type="title"/>
          </p:nvPr>
        </p:nvSpPr>
        <p:spPr>
          <a:xfrm>
            <a:off x="2209800" y="2766218"/>
            <a:ext cx="7772400" cy="1325563"/>
          </a:xfrm>
        </p:spPr>
        <p:txBody>
          <a:bodyPr/>
          <a:lstStyle/>
          <a:p>
            <a:pPr algn="ctr"/>
            <a:r>
              <a:rPr lang="en-US"/>
              <a:t>Motivation</a:t>
            </a:r>
          </a:p>
        </p:txBody>
      </p:sp>
      <p:sp>
        <p:nvSpPr>
          <p:cNvPr id="4" name="Date Placeholder 3">
            <a:extLst>
              <a:ext uri="{FF2B5EF4-FFF2-40B4-BE49-F238E27FC236}">
                <a16:creationId xmlns:a16="http://schemas.microsoft.com/office/drawing/2014/main" id="{E56F2DBE-3A4A-BA44-990F-36CAF413F4F6}"/>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F797D741-91BE-0241-8769-DF6D09B301FA}"/>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AD564518-85F2-BA49-8883-2251A3F34F4D}"/>
              </a:ext>
            </a:extLst>
          </p:cNvPr>
          <p:cNvSpPr>
            <a:spLocks noGrp="1"/>
          </p:cNvSpPr>
          <p:nvPr>
            <p:ph type="sldNum" sz="quarter" idx="12"/>
          </p:nvPr>
        </p:nvSpPr>
        <p:spPr/>
        <p:txBody>
          <a:bodyPr/>
          <a:lstStyle/>
          <a:p>
            <a:fld id="{4A469C36-4982-3749-BA68-86A8BEF15E53}" type="slidenum">
              <a:rPr lang="en-US" smtClean="0"/>
              <a:pPr/>
              <a:t>7</a:t>
            </a:fld>
            <a:endParaRPr lang="en-US"/>
          </a:p>
        </p:txBody>
      </p:sp>
    </p:spTree>
    <p:extLst>
      <p:ext uri="{BB962C8B-B14F-4D97-AF65-F5344CB8AC3E}">
        <p14:creationId xmlns:p14="http://schemas.microsoft.com/office/powerpoint/2010/main" val="1355896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68A0-3A94-D74B-98DF-1515857D7D73}"/>
              </a:ext>
            </a:extLst>
          </p:cNvPr>
          <p:cNvSpPr>
            <a:spLocks noGrp="1"/>
          </p:cNvSpPr>
          <p:nvPr>
            <p:ph type="title"/>
          </p:nvPr>
        </p:nvSpPr>
        <p:spPr>
          <a:xfrm>
            <a:off x="2531076" y="271462"/>
            <a:ext cx="7772400" cy="1325563"/>
          </a:xfrm>
        </p:spPr>
        <p:txBody>
          <a:bodyPr/>
          <a:lstStyle/>
          <a:p>
            <a:r>
              <a:rPr lang="en-US"/>
              <a:t>Making Peer Review Better</a:t>
            </a:r>
          </a:p>
        </p:txBody>
      </p:sp>
      <p:sp>
        <p:nvSpPr>
          <p:cNvPr id="3" name="Content Placeholder 2">
            <a:extLst>
              <a:ext uri="{FF2B5EF4-FFF2-40B4-BE49-F238E27FC236}">
                <a16:creationId xmlns:a16="http://schemas.microsoft.com/office/drawing/2014/main" id="{6DEAF883-9A64-8E46-B3A0-77E88F490ABF}"/>
              </a:ext>
            </a:extLst>
          </p:cNvPr>
          <p:cNvSpPr>
            <a:spLocks noGrp="1"/>
          </p:cNvSpPr>
          <p:nvPr>
            <p:ph idx="1"/>
          </p:nvPr>
        </p:nvSpPr>
        <p:spPr>
          <a:xfrm>
            <a:off x="2107096" y="1597025"/>
            <a:ext cx="9773477" cy="4351338"/>
          </a:xfrm>
        </p:spPr>
        <p:txBody>
          <a:bodyPr>
            <a:normAutofit fontScale="92500" lnSpcReduction="10000"/>
          </a:bodyPr>
          <a:lstStyle/>
          <a:p>
            <a:pPr>
              <a:spcAft>
                <a:spcPts val="1200"/>
              </a:spcAft>
            </a:pPr>
            <a:r>
              <a:rPr lang="en-US">
                <a:latin typeface="Arial"/>
                <a:cs typeface="Arial"/>
              </a:rPr>
              <a:t>NASA’s Science Mission Directorate (SMD) is strongly committed to ensuring that the review of proposals is performed in an equitable and fair manner.</a:t>
            </a:r>
          </a:p>
          <a:p>
            <a:pPr>
              <a:spcAft>
                <a:spcPts val="1200"/>
              </a:spcAft>
            </a:pPr>
            <a:r>
              <a:rPr lang="en-US">
                <a:latin typeface="Arial"/>
                <a:cs typeface="Arial"/>
              </a:rPr>
              <a:t>To this end and motivated by a successful study conducted for the Hubble Space Telescope, </a:t>
            </a:r>
            <a:r>
              <a:rPr lang="en-US" b="1">
                <a:latin typeface="Arial"/>
                <a:cs typeface="Arial"/>
              </a:rPr>
              <a:t>SMD is adopting dual-anonymous peer review (DAPR) for numerous programs</a:t>
            </a:r>
            <a:r>
              <a:rPr lang="en-US">
                <a:latin typeface="Arial"/>
                <a:cs typeface="Arial"/>
              </a:rPr>
              <a:t>. </a:t>
            </a:r>
            <a:endParaRPr lang="en-US"/>
          </a:p>
          <a:p>
            <a:pPr>
              <a:spcAft>
                <a:spcPts val="1200"/>
              </a:spcAft>
            </a:pPr>
            <a:r>
              <a:rPr lang="en-US">
                <a:latin typeface="Arial"/>
                <a:cs typeface="Arial"/>
              </a:rPr>
              <a:t>Under this system, not only are proposers unaware of the identity of the members on the review panel, but the reviewers do not have explicit knowledge of the identities of the proposing team during the scientific evaluation of the proposal.</a:t>
            </a:r>
          </a:p>
          <a:p>
            <a:endParaRPr lang="en-US"/>
          </a:p>
        </p:txBody>
      </p:sp>
      <p:sp>
        <p:nvSpPr>
          <p:cNvPr id="4" name="Date Placeholder 3">
            <a:extLst>
              <a:ext uri="{FF2B5EF4-FFF2-40B4-BE49-F238E27FC236}">
                <a16:creationId xmlns:a16="http://schemas.microsoft.com/office/drawing/2014/main" id="{4E6FEF37-E12D-8E4E-A41D-E2B52DF35A42}"/>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9D874193-760E-A54F-BD1A-1E2EEB01B807}"/>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F45F4CD0-E0BE-6E45-B7CD-5015FA220E9D}"/>
              </a:ext>
            </a:extLst>
          </p:cNvPr>
          <p:cNvSpPr>
            <a:spLocks noGrp="1"/>
          </p:cNvSpPr>
          <p:nvPr>
            <p:ph type="sldNum" sz="quarter" idx="12"/>
          </p:nvPr>
        </p:nvSpPr>
        <p:spPr/>
        <p:txBody>
          <a:bodyPr/>
          <a:lstStyle/>
          <a:p>
            <a:fld id="{4A469C36-4982-3749-BA68-86A8BEF15E53}" type="slidenum">
              <a:rPr lang="en-US" smtClean="0"/>
              <a:pPr/>
              <a:t>8</a:t>
            </a:fld>
            <a:endParaRPr lang="en-US"/>
          </a:p>
        </p:txBody>
      </p:sp>
    </p:spTree>
    <p:extLst>
      <p:ext uri="{BB962C8B-B14F-4D97-AF65-F5344CB8AC3E}">
        <p14:creationId xmlns:p14="http://schemas.microsoft.com/office/powerpoint/2010/main" val="1501824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B007E9-149B-DA47-A80C-68DD72E35368}"/>
              </a:ext>
            </a:extLst>
          </p:cNvPr>
          <p:cNvSpPr>
            <a:spLocks noGrp="1"/>
          </p:cNvSpPr>
          <p:nvPr>
            <p:ph idx="1"/>
          </p:nvPr>
        </p:nvSpPr>
        <p:spPr>
          <a:xfrm>
            <a:off x="1480008" y="1797344"/>
            <a:ext cx="10137741" cy="4351338"/>
          </a:xfrm>
        </p:spPr>
        <p:txBody>
          <a:bodyPr/>
          <a:lstStyle/>
          <a:p>
            <a:pPr marL="0" indent="0">
              <a:buNone/>
            </a:pPr>
            <a:r>
              <a:rPr lang="en-US" b="1"/>
              <a:t>A key goal of dual-anonymous peer review is to level the playing field for everyone.</a:t>
            </a:r>
            <a:br>
              <a:rPr lang="en-US" b="1"/>
            </a:br>
            <a:br>
              <a:rPr lang="en-US" b="1"/>
            </a:br>
            <a:r>
              <a:rPr lang="en-US" b="1"/>
              <a:t>We want to create a change in the tenor of discussions, away from the individuals on the proposing team, and </a:t>
            </a:r>
            <a:r>
              <a:rPr lang="en-US" b="1" u="sng"/>
              <a:t>toward the proposed science</a:t>
            </a:r>
            <a:r>
              <a:rPr lang="en-US" b="1"/>
              <a:t>.</a:t>
            </a:r>
            <a:br>
              <a:rPr lang="en-US" b="1"/>
            </a:br>
            <a:endParaRPr lang="en-US"/>
          </a:p>
        </p:txBody>
      </p:sp>
      <p:sp>
        <p:nvSpPr>
          <p:cNvPr id="4" name="Date Placeholder 3">
            <a:extLst>
              <a:ext uri="{FF2B5EF4-FFF2-40B4-BE49-F238E27FC236}">
                <a16:creationId xmlns:a16="http://schemas.microsoft.com/office/drawing/2014/main" id="{FEDFEC81-C30F-914F-892B-13EC6E3E888D}"/>
              </a:ext>
            </a:extLst>
          </p:cNvPr>
          <p:cNvSpPr>
            <a:spLocks noGrp="1"/>
          </p:cNvSpPr>
          <p:nvPr>
            <p:ph type="dt" sz="half" idx="10"/>
          </p:nvPr>
        </p:nvSpPr>
        <p:spPr/>
        <p:txBody>
          <a:bodyPr/>
          <a:lstStyle/>
          <a:p>
            <a:fld id="{A30B4172-86BF-994A-897F-F46B93E37E3C}" type="datetime1">
              <a:rPr lang="en-US" smtClean="0"/>
              <a:t>6/15/2022</a:t>
            </a:fld>
            <a:endParaRPr lang="en-US">
              <a:solidFill>
                <a:schemeClr val="tx1"/>
              </a:solidFill>
            </a:endParaRPr>
          </a:p>
        </p:txBody>
      </p:sp>
      <p:sp>
        <p:nvSpPr>
          <p:cNvPr id="5" name="Footer Placeholder 4">
            <a:extLst>
              <a:ext uri="{FF2B5EF4-FFF2-40B4-BE49-F238E27FC236}">
                <a16:creationId xmlns:a16="http://schemas.microsoft.com/office/drawing/2014/main" id="{50BACAF0-00E4-E845-AB24-3334316F3AFC}"/>
              </a:ext>
            </a:extLst>
          </p:cNvPr>
          <p:cNvSpPr>
            <a:spLocks noGrp="1"/>
          </p:cNvSpPr>
          <p:nvPr>
            <p:ph type="ftr" sz="quarter" idx="11"/>
          </p:nvPr>
        </p:nvSpPr>
        <p:spPr/>
        <p:txBody>
          <a:bodyPr/>
          <a:lstStyle/>
          <a:p>
            <a:r>
              <a:rPr lang="en-US"/>
              <a:t>NASA Cryospheric Sciences Program</a:t>
            </a:r>
            <a:endParaRPr lang="en-US" b="1"/>
          </a:p>
        </p:txBody>
      </p:sp>
      <p:sp>
        <p:nvSpPr>
          <p:cNvPr id="6" name="Slide Number Placeholder 5">
            <a:extLst>
              <a:ext uri="{FF2B5EF4-FFF2-40B4-BE49-F238E27FC236}">
                <a16:creationId xmlns:a16="http://schemas.microsoft.com/office/drawing/2014/main" id="{18908F24-49AA-5442-BA46-07605E385759}"/>
              </a:ext>
            </a:extLst>
          </p:cNvPr>
          <p:cNvSpPr>
            <a:spLocks noGrp="1"/>
          </p:cNvSpPr>
          <p:nvPr>
            <p:ph type="sldNum" sz="quarter" idx="12"/>
          </p:nvPr>
        </p:nvSpPr>
        <p:spPr/>
        <p:txBody>
          <a:bodyPr/>
          <a:lstStyle/>
          <a:p>
            <a:fld id="{4A469C36-4982-3749-BA68-86A8BEF15E53}" type="slidenum">
              <a:rPr lang="en-US" smtClean="0"/>
              <a:pPr/>
              <a:t>9</a:t>
            </a:fld>
            <a:endParaRPr lang="en-US"/>
          </a:p>
        </p:txBody>
      </p:sp>
    </p:spTree>
    <p:extLst>
      <p:ext uri="{BB962C8B-B14F-4D97-AF65-F5344CB8AC3E}">
        <p14:creationId xmlns:p14="http://schemas.microsoft.com/office/powerpoint/2010/main" val="1758769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yo_ppt_template" id="{9352B0A6-73D3-2D40-811B-26D8B5E328A2}" vid="{69D3829C-C900-F94E-84C1-18F2DA82FA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38</Slides>
  <Notes>4</Notes>
  <HiddenSlides>0</HiddenSlide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A.32 Studies with ICESat-2 Dual-Anonymous Peer Review for ROSES 2022</vt:lpstr>
      <vt:lpstr>PowerPoint Presentation</vt:lpstr>
      <vt:lpstr>A.32 Studies with ICESat-2</vt:lpstr>
      <vt:lpstr>Overview</vt:lpstr>
      <vt:lpstr>Which NASA SMD Programs are Converting to DAPR?</vt:lpstr>
      <vt:lpstr>2022 Dual-Anonymous Programs</vt:lpstr>
      <vt:lpstr>Motivation</vt:lpstr>
      <vt:lpstr>Making Peer Review Better</vt:lpstr>
      <vt:lpstr>PowerPoint Presentation</vt:lpstr>
      <vt:lpstr>It is difficult to completely interrupt biases through training alone.  The DAPR process does not remove the need for structural changes in order to improve DEI.</vt:lpstr>
      <vt:lpstr>PowerPoint Presentation</vt:lpstr>
      <vt:lpstr>PowerPoint Presentation</vt:lpstr>
      <vt:lpstr>PowerPoint Presentation</vt:lpstr>
      <vt:lpstr>PowerPoint Presentation</vt:lpstr>
      <vt:lpstr>Selection Statistics from Recent Cryo Solicitations</vt:lpstr>
      <vt:lpstr>PowerPoint Presentation</vt:lpstr>
      <vt:lpstr>What did the recent ROSES 2021 Cryospheric Sciences panel think?</vt:lpstr>
      <vt:lpstr>What is Dual-Anonymous Peer Review (DAPR)?</vt:lpstr>
      <vt:lpstr>PowerPoint Presentation</vt:lpstr>
      <vt:lpstr>Dual-anonymous peer review is not completely a ‘blind’ process.  Proposers submit (1) an anonymized proposal, and (2) a not-anonymized “Expertise and Resource” document.  The “merit” of the proposal (assessed anonymously) will be determined separately from the (not-anonymized) qualifications of the team.   Nevertheless, the qualifications, track record and access to unique facilities will form part of the evaluation.</vt:lpstr>
      <vt:lpstr>How Do I Make My Proposal Compliant with Dual-Anonymous Peer Review?</vt:lpstr>
      <vt:lpstr>Submission of Anonymized Proposals</vt:lpstr>
      <vt:lpstr>How Do I Reference Unpublished Works or Proprietary Results?</vt:lpstr>
      <vt:lpstr>Institutional Access to Unique Resources</vt:lpstr>
      <vt:lpstr>Example of Anonymization</vt:lpstr>
      <vt:lpstr>Example of Anonymization</vt:lpstr>
      <vt:lpstr>How is the capability of the team to execute the investigation accounted for?</vt:lpstr>
      <vt:lpstr>Expertise &amp; Resources Non-Anonymized Document</vt:lpstr>
      <vt:lpstr>Detailed Guidance</vt:lpstr>
      <vt:lpstr>How Will My Proposal Be Reviewed?</vt:lpstr>
      <vt:lpstr>Flow of the Review</vt:lpstr>
      <vt:lpstr>Science Review (Panel Discussion)</vt:lpstr>
      <vt:lpstr>PowerPoint Presentation</vt:lpstr>
      <vt:lpstr>PowerPoint Presentation</vt:lpstr>
      <vt:lpstr>Helpful Tips for Proposers</vt:lpstr>
      <vt:lpstr>Final Remarks</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Cryospheric Sciences  Dual-Anonymous Peer Review for ROSES 2021</dc:title>
  <dc:creator>Harbeck, Kaitlin (HQ-DK000)[Agile Decision Sciences]</dc:creator>
  <cp:revision>1</cp:revision>
  <dcterms:created xsi:type="dcterms:W3CDTF">2021-05-11T16:41:51Z</dcterms:created>
  <dcterms:modified xsi:type="dcterms:W3CDTF">2022-06-15T15:52:35Z</dcterms:modified>
</cp:coreProperties>
</file>